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6" r:id="rId5"/>
    <p:sldId id="265" r:id="rId6"/>
    <p:sldId id="286" r:id="rId7"/>
    <p:sldId id="287" r:id="rId8"/>
    <p:sldId id="285" r:id="rId9"/>
    <p:sldId id="275" r:id="rId10"/>
    <p:sldId id="288" r:id="rId11"/>
    <p:sldId id="268" r:id="rId12"/>
    <p:sldId id="266" r:id="rId13"/>
    <p:sldId id="269" r:id="rId14"/>
    <p:sldId id="270" r:id="rId15"/>
    <p:sldId id="271" r:id="rId16"/>
    <p:sldId id="279" r:id="rId17"/>
    <p:sldId id="284" r:id="rId18"/>
    <p:sldId id="280" r:id="rId19"/>
    <p:sldId id="283" r:id="rId20"/>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74374" autoAdjust="0"/>
  </p:normalViewPr>
  <p:slideViewPr>
    <p:cSldViewPr showGuides="1">
      <p:cViewPr varScale="1">
        <p:scale>
          <a:sx n="56" d="100"/>
          <a:sy n="56" d="100"/>
        </p:scale>
        <p:origin x="1266" y="60"/>
      </p:cViewPr>
      <p:guideLst>
        <p:guide orient="horz" pos="2160"/>
        <p:guide pos="3839"/>
      </p:guideLst>
    </p:cSldViewPr>
  </p:slideViewPr>
  <p:outlineViewPr>
    <p:cViewPr>
      <p:scale>
        <a:sx n="33" d="100"/>
        <a:sy n="33" d="100"/>
      </p:scale>
      <p:origin x="0" y="-2436"/>
    </p:cViewPr>
  </p:outlineViewPr>
  <p:notesTextViewPr>
    <p:cViewPr>
      <p:scale>
        <a:sx n="3" d="2"/>
        <a:sy n="3" d="2"/>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Clark County Population</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sp3d/>
          </c:spPr>
          <c:invertIfNegative val="0"/>
          <c:dLbls>
            <c:dLbl>
              <c:idx val="0"/>
              <c:layout>
                <c:manualLayout>
                  <c:x val="-2.9239766081871343E-3"/>
                  <c:y val="0.18787878787878787"/>
                </c:manualLayout>
              </c:layout>
              <c:tx>
                <c:rich>
                  <a:bodyPr/>
                  <a:lstStyle/>
                  <a:p>
                    <a:fld id="{27B62E57-D65A-41D8-888B-092E29E9CC6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11-40B6-A04C-B211C7F6F6AA}"/>
                </c:ext>
              </c:extLst>
            </c:dLbl>
            <c:dLbl>
              <c:idx val="1"/>
              <c:layout>
                <c:manualLayout>
                  <c:x val="2.9239766081871343E-3"/>
                  <c:y val="0.254545454545454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1-40B6-A04C-B211C7F6F6AA}"/>
                </c:ext>
              </c:extLst>
            </c:dLbl>
            <c:dLbl>
              <c:idx val="2"/>
              <c:layout>
                <c:manualLayout>
                  <c:x val="0"/>
                  <c:y val="0.23636363636363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1-40B6-A04C-B211C7F6F6AA}"/>
                </c:ext>
              </c:extLst>
            </c:dLbl>
            <c:dLbl>
              <c:idx val="3"/>
              <c:layout>
                <c:manualLayout>
                  <c:x val="-1.4619883040935672E-3"/>
                  <c:y val="0.260606060606060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11-40B6-A04C-B211C7F6F6AA}"/>
                </c:ext>
              </c:extLst>
            </c:dLbl>
            <c:dLbl>
              <c:idx val="4"/>
              <c:layout>
                <c:manualLayout>
                  <c:x val="4.3859649122807015E-3"/>
                  <c:y val="0.290909090909090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11-40B6-A04C-B211C7F6F6AA}"/>
                </c:ext>
              </c:extLst>
            </c:dLbl>
            <c:dLbl>
              <c:idx val="5"/>
              <c:layout>
                <c:manualLayout>
                  <c:x val="2.9239766081871343E-3"/>
                  <c:y val="0.315151515151515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11-40B6-A04C-B211C7F6F6AA}"/>
                </c:ext>
              </c:extLst>
            </c:dLbl>
            <c:dLbl>
              <c:idx val="6"/>
              <c:layout>
                <c:manualLayout>
                  <c:x val="1.4619883040935672E-3"/>
                  <c:y val="0.31818181818181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11-40B6-A04C-B211C7F6F6AA}"/>
                </c:ext>
              </c:extLst>
            </c:dLbl>
            <c:dLbl>
              <c:idx val="7"/>
              <c:layout>
                <c:manualLayout>
                  <c:x val="-1.0721123712016836E-16"/>
                  <c:y val="0.33030303030303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11-40B6-A04C-B211C7F6F6AA}"/>
                </c:ext>
              </c:extLst>
            </c:dLbl>
            <c:dLbl>
              <c:idx val="8"/>
              <c:layout>
                <c:manualLayout>
                  <c:x val="4.3859649122807015E-3"/>
                  <c:y val="0.309090909090909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11-40B6-A04C-B211C7F6F6AA}"/>
                </c:ext>
              </c:extLst>
            </c:dLbl>
            <c:dLbl>
              <c:idx val="9"/>
              <c:layout>
                <c:manualLayout>
                  <c:x val="-1.0721123712016836E-16"/>
                  <c:y val="0.13030303030303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11-40B6-A04C-B211C7F6F6AA}"/>
                </c:ext>
              </c:extLst>
            </c:dLbl>
            <c:numFmt formatCode="#,##0"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Sheet1!$A$2:$A$10</c:f>
              <c:numCache>
                <c:formatCode>General</c:formatCode>
                <c:ptCount val="9"/>
                <c:pt idx="0">
                  <c:v>1997</c:v>
                </c:pt>
                <c:pt idx="1">
                  <c:v>2000</c:v>
                </c:pt>
                <c:pt idx="2">
                  <c:v>2010</c:v>
                </c:pt>
                <c:pt idx="3">
                  <c:v>2015</c:v>
                </c:pt>
                <c:pt idx="4">
                  <c:v>2020</c:v>
                </c:pt>
                <c:pt idx="5">
                  <c:v>2025</c:v>
                </c:pt>
                <c:pt idx="6">
                  <c:v>2030</c:v>
                </c:pt>
                <c:pt idx="7">
                  <c:v>2035</c:v>
                </c:pt>
                <c:pt idx="8">
                  <c:v>2040</c:v>
                </c:pt>
              </c:numCache>
            </c:numRef>
          </c:cat>
          <c:val>
            <c:numRef>
              <c:f>Sheet1!$B$2:$B$10</c:f>
              <c:numCache>
                <c:formatCode>General</c:formatCode>
                <c:ptCount val="9"/>
                <c:pt idx="0">
                  <c:v>1105000</c:v>
                </c:pt>
                <c:pt idx="1">
                  <c:v>1393500</c:v>
                </c:pt>
                <c:pt idx="2">
                  <c:v>1951269</c:v>
                </c:pt>
                <c:pt idx="3">
                  <c:v>2147641</c:v>
                </c:pt>
                <c:pt idx="4">
                  <c:v>2382000</c:v>
                </c:pt>
                <c:pt idx="5">
                  <c:v>2583000</c:v>
                </c:pt>
                <c:pt idx="6">
                  <c:v>2719000</c:v>
                </c:pt>
                <c:pt idx="7">
                  <c:v>2817000</c:v>
                </c:pt>
                <c:pt idx="8">
                  <c:v>2888000</c:v>
                </c:pt>
              </c:numCache>
            </c:numRef>
          </c:val>
          <c:extLst>
            <c:ext xmlns:c16="http://schemas.microsoft.com/office/drawing/2014/chart" uri="{C3380CC4-5D6E-409C-BE32-E72D297353CC}">
              <c16:uniqueId val="{0000000A-F911-40B6-A04C-B211C7F6F6AA}"/>
            </c:ext>
          </c:extLst>
        </c:ser>
        <c:dLbls>
          <c:showLegendKey val="0"/>
          <c:showVal val="1"/>
          <c:showCatName val="0"/>
          <c:showSerName val="0"/>
          <c:showPercent val="0"/>
          <c:showBubbleSize val="0"/>
        </c:dLbls>
        <c:gapWidth val="150"/>
        <c:shape val="box"/>
        <c:axId val="182842512"/>
        <c:axId val="182844472"/>
        <c:axId val="0"/>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Average Customer Count per Day</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Sheet1!$A$2:$A$10</c15:sqref>
                        </c15:formulaRef>
                      </c:ext>
                    </c:extLst>
                    <c:numCache>
                      <c:formatCode>General</c:formatCode>
                      <c:ptCount val="9"/>
                      <c:pt idx="0">
                        <c:v>1997</c:v>
                      </c:pt>
                      <c:pt idx="1">
                        <c:v>2000</c:v>
                      </c:pt>
                      <c:pt idx="2">
                        <c:v>2010</c:v>
                      </c:pt>
                      <c:pt idx="3">
                        <c:v>2015</c:v>
                      </c:pt>
                      <c:pt idx="4">
                        <c:v>2020</c:v>
                      </c:pt>
                      <c:pt idx="5">
                        <c:v>2025</c:v>
                      </c:pt>
                      <c:pt idx="6">
                        <c:v>2030</c:v>
                      </c:pt>
                      <c:pt idx="7">
                        <c:v>2035</c:v>
                      </c:pt>
                      <c:pt idx="8">
                        <c:v>2040</c:v>
                      </c:pt>
                    </c:numCache>
                  </c:numRef>
                </c:cat>
                <c:val>
                  <c:numRef>
                    <c:extLst>
                      <c:ext uri="{02D57815-91ED-43cb-92C2-25804820EDAC}">
                        <c15:formulaRef>
                          <c15:sqref>Sheet1!$D$2:$D$10</c15:sqref>
                        </c15:formulaRef>
                      </c:ext>
                    </c:extLst>
                    <c:numCache>
                      <c:formatCode>General</c:formatCode>
                      <c:ptCount val="9"/>
                      <c:pt idx="2" formatCode="0">
                        <c:v>685.1219512195122</c:v>
                      </c:pt>
                      <c:pt idx="3" formatCode="0">
                        <c:v>729.39634146341461</c:v>
                      </c:pt>
                      <c:pt idx="4" formatCode="0">
                        <c:v>743.0030487804878</c:v>
                      </c:pt>
                      <c:pt idx="5" formatCode="0">
                        <c:v>991.34451219512198</c:v>
                      </c:pt>
                      <c:pt idx="6" formatCode="0">
                        <c:v>1116.6006097560976</c:v>
                      </c:pt>
                      <c:pt idx="7" formatCode="0">
                        <c:v>939.29878048780483</c:v>
                      </c:pt>
                      <c:pt idx="8" formatCode="0">
                        <c:v>837.66768292682923</c:v>
                      </c:pt>
                    </c:numCache>
                  </c:numRef>
                </c:val>
                <c:extLst>
                  <c:ext xmlns:c16="http://schemas.microsoft.com/office/drawing/2014/chart" uri="{C3380CC4-5D6E-409C-BE32-E72D297353CC}">
                    <c16:uniqueId val="{0000000B-F911-40B6-A04C-B211C7F6F6AA}"/>
                  </c:ext>
                </c:extLst>
              </c15:ser>
            </c15:filteredBarSeries>
          </c:ext>
        </c:extLst>
      </c:bar3DChart>
      <c:catAx>
        <c:axId val="1828425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2844472"/>
        <c:crosses val="autoZero"/>
        <c:auto val="1"/>
        <c:lblAlgn val="ctr"/>
        <c:lblOffset val="100"/>
        <c:noMultiLvlLbl val="0"/>
      </c:catAx>
      <c:valAx>
        <c:axId val="182844472"/>
        <c:scaling>
          <c:orientation val="minMax"/>
          <c:min val="50000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2842512"/>
        <c:crosses val="autoZero"/>
        <c:crossBetween val="between"/>
      </c:valAx>
      <c:spPr>
        <a:noFill/>
        <a:ln>
          <a:noFill/>
        </a:ln>
        <a:effectLst/>
      </c:spPr>
    </c:plotArea>
    <c:legend>
      <c:legendPos val="b"/>
      <c:layout>
        <c:manualLayout>
          <c:xMode val="edge"/>
          <c:yMode val="edge"/>
          <c:x val="0.36795333149145831"/>
          <c:y val="0.92292650918635166"/>
          <c:w val="0.26847930192936409"/>
          <c:h val="5.88916726318301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7190" tIns="48595" rIns="97190" bIns="48595" rtlCol="0"/>
          <a:lstStyle>
            <a:lvl1pPr algn="l">
              <a:defRPr sz="1300"/>
            </a:lvl1pPr>
          </a:lstStyle>
          <a:p>
            <a:endParaRPr/>
          </a:p>
        </p:txBody>
      </p:sp>
      <p:sp>
        <p:nvSpPr>
          <p:cNvPr id="3" name="Date Placeholder 2"/>
          <p:cNvSpPr>
            <a:spLocks noGrp="1"/>
          </p:cNvSpPr>
          <p:nvPr>
            <p:ph type="dt" sz="quarter" idx="1"/>
          </p:nvPr>
        </p:nvSpPr>
        <p:spPr>
          <a:xfrm>
            <a:off x="4143587" y="1"/>
            <a:ext cx="3169920" cy="481727"/>
          </a:xfrm>
          <a:prstGeom prst="rect">
            <a:avLst/>
          </a:prstGeom>
        </p:spPr>
        <p:txBody>
          <a:bodyPr vert="horz" lIns="97190" tIns="48595" rIns="97190" bIns="48595" rtlCol="0"/>
          <a:lstStyle>
            <a:lvl1pPr algn="r">
              <a:defRPr sz="1300"/>
            </a:lvl1pPr>
          </a:lstStyle>
          <a:p>
            <a:fld id="{24CE221E-83ED-4F6C-BA5F-3F9E6FDB6953}" type="datetimeFigureOut">
              <a:rPr lang="en-US"/>
              <a:t>8/21/2020</a:t>
            </a:fld>
            <a:endParaRPr/>
          </a:p>
        </p:txBody>
      </p:sp>
      <p:sp>
        <p:nvSpPr>
          <p:cNvPr id="4" name="Footer Placeholder 3"/>
          <p:cNvSpPr>
            <a:spLocks noGrp="1"/>
          </p:cNvSpPr>
          <p:nvPr>
            <p:ph type="ftr" sz="quarter" idx="2"/>
          </p:nvPr>
        </p:nvSpPr>
        <p:spPr>
          <a:xfrm>
            <a:off x="0" y="9119476"/>
            <a:ext cx="3169920" cy="481726"/>
          </a:xfrm>
          <a:prstGeom prst="rect">
            <a:avLst/>
          </a:prstGeom>
        </p:spPr>
        <p:txBody>
          <a:bodyPr vert="horz" lIns="97190" tIns="48595" rIns="97190" bIns="48595" rtlCol="0" anchor="b"/>
          <a:lstStyle>
            <a:lvl1pPr algn="l">
              <a:defRPr sz="1300"/>
            </a:lvl1pPr>
          </a:lstStyle>
          <a:p>
            <a:endParaRPr/>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7190" tIns="48595" rIns="97190" bIns="48595" rtlCol="0" anchor="b"/>
          <a:lstStyle>
            <a:lvl1pPr algn="r">
              <a:defRPr sz="13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190" tIns="48595" rIns="97190" bIns="48595"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7190" tIns="48595" rIns="97190" bIns="48595" rtlCol="0"/>
          <a:lstStyle>
            <a:lvl1pPr algn="r">
              <a:defRPr sz="1300"/>
            </a:lvl1pPr>
          </a:lstStyle>
          <a:p>
            <a:fld id="{97853E5F-CE67-483C-A264-F17AC70E9CA2}" type="datetimeFigureOut">
              <a:rPr lang="en-US"/>
              <a:t>8/21/2020</a:t>
            </a:fld>
            <a:endParaRPr/>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7190" tIns="48595" rIns="97190" bIns="48595" rtlCol="0" anchor="ctr"/>
          <a:lstStyle/>
          <a:p>
            <a:endParaRPr/>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190" tIns="48595" rIns="97190" bIns="4859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7190" tIns="48595" rIns="97190" bIns="48595" rtlCol="0" anchor="b"/>
          <a:lstStyle>
            <a:lvl1pPr algn="l">
              <a:defRPr sz="1300"/>
            </a:lvl1pPr>
          </a:lstStyle>
          <a:p>
            <a:endParaRPr/>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7190" tIns="48595" rIns="97190" bIns="48595" rtlCol="0" anchor="b"/>
          <a:lstStyle>
            <a:lvl1pPr algn="r">
              <a:defRPr sz="13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a:p>
        </p:txBody>
      </p:sp>
    </p:spTree>
    <p:extLst>
      <p:ext uri="{BB962C8B-B14F-4D97-AF65-F5344CB8AC3E}">
        <p14:creationId xmlns:p14="http://schemas.microsoft.com/office/powerpoint/2010/main" val="39350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a:p>
        </p:txBody>
      </p:sp>
    </p:spTree>
    <p:extLst>
      <p:ext uri="{BB962C8B-B14F-4D97-AF65-F5344CB8AC3E}">
        <p14:creationId xmlns:p14="http://schemas.microsoft.com/office/powerpoint/2010/main" val="104489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a:p>
        </p:txBody>
      </p:sp>
    </p:spTree>
    <p:extLst>
      <p:ext uri="{BB962C8B-B14F-4D97-AF65-F5344CB8AC3E}">
        <p14:creationId xmlns:p14="http://schemas.microsoft.com/office/powerpoint/2010/main" val="204257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a:p>
        </p:txBody>
      </p:sp>
    </p:spTree>
    <p:extLst>
      <p:ext uri="{BB962C8B-B14F-4D97-AF65-F5344CB8AC3E}">
        <p14:creationId xmlns:p14="http://schemas.microsoft.com/office/powerpoint/2010/main" val="142485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a:p>
        </p:txBody>
      </p:sp>
    </p:spTree>
    <p:extLst>
      <p:ext uri="{BB962C8B-B14F-4D97-AF65-F5344CB8AC3E}">
        <p14:creationId xmlns:p14="http://schemas.microsoft.com/office/powerpoint/2010/main" val="370609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a:p>
        </p:txBody>
      </p:sp>
    </p:spTree>
    <p:extLst>
      <p:ext uri="{BB962C8B-B14F-4D97-AF65-F5344CB8AC3E}">
        <p14:creationId xmlns:p14="http://schemas.microsoft.com/office/powerpoint/2010/main" val="36532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15</a:t>
            </a:fld>
            <a:endParaRPr lang="en-US"/>
          </a:p>
        </p:txBody>
      </p:sp>
    </p:spTree>
    <p:extLst>
      <p:ext uri="{BB962C8B-B14F-4D97-AF65-F5344CB8AC3E}">
        <p14:creationId xmlns:p14="http://schemas.microsoft.com/office/powerpoint/2010/main" val="38842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16</a:t>
            </a:fld>
            <a:endParaRPr lang="en-US"/>
          </a:p>
        </p:txBody>
      </p:sp>
    </p:spTree>
    <p:extLst>
      <p:ext uri="{BB962C8B-B14F-4D97-AF65-F5344CB8AC3E}">
        <p14:creationId xmlns:p14="http://schemas.microsoft.com/office/powerpoint/2010/main" val="191322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a:p>
        </p:txBody>
      </p:sp>
    </p:spTree>
    <p:extLst>
      <p:ext uri="{BB962C8B-B14F-4D97-AF65-F5344CB8AC3E}">
        <p14:creationId xmlns:p14="http://schemas.microsoft.com/office/powerpoint/2010/main" val="360954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9" indent="-1714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a:t>
            </a:fld>
            <a:endParaRPr lang="en-US"/>
          </a:p>
        </p:txBody>
      </p:sp>
    </p:spTree>
    <p:extLst>
      <p:ext uri="{BB962C8B-B14F-4D97-AF65-F5344CB8AC3E}">
        <p14:creationId xmlns:p14="http://schemas.microsoft.com/office/powerpoint/2010/main" val="163757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624" indent="-17862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a:p>
        </p:txBody>
      </p:sp>
    </p:spTree>
    <p:extLst>
      <p:ext uri="{BB962C8B-B14F-4D97-AF65-F5344CB8AC3E}">
        <p14:creationId xmlns:p14="http://schemas.microsoft.com/office/powerpoint/2010/main" val="5271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a:t>
            </a:fld>
            <a:endParaRPr lang="en-US"/>
          </a:p>
        </p:txBody>
      </p:sp>
    </p:spTree>
    <p:extLst>
      <p:ext uri="{BB962C8B-B14F-4D97-AF65-F5344CB8AC3E}">
        <p14:creationId xmlns:p14="http://schemas.microsoft.com/office/powerpoint/2010/main" val="33190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9" indent="-1714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a:p>
        </p:txBody>
      </p:sp>
    </p:spTree>
    <p:extLst>
      <p:ext uri="{BB962C8B-B14F-4D97-AF65-F5344CB8AC3E}">
        <p14:creationId xmlns:p14="http://schemas.microsoft.com/office/powerpoint/2010/main" val="363480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7</a:t>
            </a:fld>
            <a:endParaRPr lang="en-US"/>
          </a:p>
        </p:txBody>
      </p:sp>
    </p:spTree>
    <p:extLst>
      <p:ext uri="{BB962C8B-B14F-4D97-AF65-F5344CB8AC3E}">
        <p14:creationId xmlns:p14="http://schemas.microsoft.com/office/powerpoint/2010/main" val="76259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624" indent="-17862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a:p>
        </p:txBody>
      </p:sp>
    </p:spTree>
    <p:extLst>
      <p:ext uri="{BB962C8B-B14F-4D97-AF65-F5344CB8AC3E}">
        <p14:creationId xmlns:p14="http://schemas.microsoft.com/office/powerpoint/2010/main" val="132950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a:p>
        </p:txBody>
      </p:sp>
    </p:spTree>
    <p:extLst>
      <p:ext uri="{BB962C8B-B14F-4D97-AF65-F5344CB8AC3E}">
        <p14:creationId xmlns:p14="http://schemas.microsoft.com/office/powerpoint/2010/main" val="4018261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8/21/2020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8/21/2020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8/21/2020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8/21/2020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8/21/2020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8/21/2020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8/21/2020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8/21/2020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8/21/2020</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 y="1501994"/>
            <a:ext cx="8115300" cy="965200"/>
          </a:xfrm>
        </p:spPr>
        <p:txBody>
          <a:bodyPr>
            <a:noAutofit/>
          </a:bodyPr>
          <a:lstStyle/>
          <a:p>
            <a:pPr algn="ctr"/>
            <a:r>
              <a:rPr lang="en-US" sz="6000" b="0" dirty="0">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Southern Nevada DMV Service Center</a:t>
            </a:r>
          </a:p>
        </p:txBody>
      </p:sp>
      <p:sp>
        <p:nvSpPr>
          <p:cNvPr id="3" name="Subtitle 2"/>
          <p:cNvSpPr>
            <a:spLocks noGrp="1"/>
          </p:cNvSpPr>
          <p:nvPr>
            <p:ph type="subTitle" idx="1"/>
          </p:nvPr>
        </p:nvSpPr>
        <p:spPr>
          <a:xfrm>
            <a:off x="1598612" y="2528997"/>
            <a:ext cx="5029200" cy="609600"/>
          </a:xfrm>
        </p:spPr>
        <p:txBody>
          <a:bodyPr anchor="ctr">
            <a:normAutofit/>
          </a:bodyPr>
          <a:lstStyle/>
          <a:p>
            <a:pPr algn="ctr"/>
            <a:r>
              <a:rPr lang="en-US" dirty="0"/>
              <a:t>Serving the Clark County Population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862" y="3200400"/>
            <a:ext cx="3314700" cy="1657350"/>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1752600"/>
            <a:ext cx="8686800" cy="1066800"/>
          </a:xfrm>
        </p:spPr>
        <p:txBody>
          <a:bodyPr>
            <a:normAutofit/>
          </a:bodyPr>
          <a:lstStyle/>
          <a:p>
            <a:r>
              <a:rPr lang="en-US" sz="6000" b="0" dirty="0">
                <a:effectLst>
                  <a:outerShdw blurRad="38100" dist="38100" dir="2700000" algn="tl">
                    <a:srgbClr val="000000">
                      <a:alpha val="43137"/>
                    </a:srgbClr>
                  </a:outerShdw>
                </a:effectLst>
                <a:latin typeface="Century Gothic" panose="020B0502020202020204" pitchFamily="34" charset="0"/>
              </a:rPr>
              <a:t>It’s Time…</a:t>
            </a:r>
          </a:p>
        </p:txBody>
      </p:sp>
      <p:sp>
        <p:nvSpPr>
          <p:cNvPr id="3" name="Text Placeholder 2"/>
          <p:cNvSpPr>
            <a:spLocks noGrp="1"/>
          </p:cNvSpPr>
          <p:nvPr>
            <p:ph type="body" idx="1"/>
          </p:nvPr>
        </p:nvSpPr>
        <p:spPr>
          <a:xfrm>
            <a:off x="1036618" y="3052762"/>
            <a:ext cx="9220198" cy="479425"/>
          </a:xfrm>
        </p:spPr>
        <p:txBody>
          <a:bodyPr/>
          <a:lstStyle/>
          <a:p>
            <a:r>
              <a:rPr lang="en-US" dirty="0"/>
              <a:t>To meet the growing demand of the Clark County population.</a:t>
            </a:r>
          </a:p>
        </p:txBody>
      </p:sp>
      <p:sp>
        <p:nvSpPr>
          <p:cNvPr id="5" name="Text Placeholder 2"/>
          <p:cNvSpPr txBox="1">
            <a:spLocks/>
          </p:cNvSpPr>
          <p:nvPr/>
        </p:nvSpPr>
        <p:spPr>
          <a:xfrm>
            <a:off x="1065215" y="4724400"/>
            <a:ext cx="8668044" cy="56261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en-US" dirty="0"/>
              <a:t>For a new Southern Nevada DMV Services Center. </a:t>
            </a:r>
          </a:p>
          <a:p>
            <a:endParaRPr lang="en-US" dirty="0"/>
          </a:p>
          <a:p>
            <a:endParaRPr lang="en-US" dirty="0"/>
          </a:p>
        </p:txBody>
      </p:sp>
      <p:sp>
        <p:nvSpPr>
          <p:cNvPr id="6" name="Text Placeholder 2"/>
          <p:cNvSpPr txBox="1">
            <a:spLocks/>
          </p:cNvSpPr>
          <p:nvPr/>
        </p:nvSpPr>
        <p:spPr>
          <a:xfrm>
            <a:off x="1036618" y="3842543"/>
            <a:ext cx="8675686" cy="5715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en-US" dirty="0"/>
              <a:t>To reduce customer and employee frustration.</a:t>
            </a:r>
          </a:p>
        </p:txBody>
      </p:sp>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500"/>
                                        <p:tgtEl>
                                          <p:spTgt spid="3">
                                            <p:txEl>
                                              <p:pRg st="0" end="0"/>
                                            </p:txEl>
                                          </p:spTgt>
                                        </p:tgtEl>
                                      </p:cBhvr>
                                    </p:animEffect>
                                  </p:childTnLst>
                                  <p:subTnLst>
                                    <p:set>
                                      <p:cBhvr override="childStyle">
                                        <p:cTn dur="1" fill="hold" display="0" masterRel="sameClick" afterEffect="1">
                                          <p:stCondLst>
                                            <p:cond evt="end" delay="0">
                                              <p:tn val="11"/>
                                            </p:cond>
                                          </p:stCondLst>
                                        </p:cTn>
                                        <p:tgtEl>
                                          <p:spTgt spid="3">
                                            <p:txEl>
                                              <p:pRg st="0" end="0"/>
                                            </p:txEl>
                                          </p:spTgt>
                                        </p:tgtEl>
                                        <p:attrNameLst>
                                          <p:attrName>style.visibility</p:attrName>
                                        </p:attrNameLst>
                                      </p:cBhvr>
                                      <p:to>
                                        <p:strVal val="hidden"/>
                                      </p:to>
                                    </p:set>
                                  </p:sub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500"/>
                                        <p:tgtEl>
                                          <p:spTgt spid="6"/>
                                        </p:tgtEl>
                                      </p:cBhvr>
                                    </p:animEffect>
                                  </p:childTnLst>
                                  <p:subTnLst>
                                    <p:set>
                                      <p:cBhvr override="childStyle">
                                        <p:cTn dur="1" fill="hold" display="0" masterRel="sameClick" afterEffect="1">
                                          <p:stCondLst>
                                            <p:cond evt="end" delay="0">
                                              <p:tn val="15"/>
                                            </p:cond>
                                          </p:stCondLst>
                                        </p:cTn>
                                        <p:tgtEl>
                                          <p:spTgt spid="6"/>
                                        </p:tgtEl>
                                        <p:attrNameLst>
                                          <p:attrName>style.visibility</p:attrName>
                                        </p:attrNameLst>
                                      </p:cBhvr>
                                      <p:to>
                                        <p:strVal val="hidden"/>
                                      </p:to>
                                    </p:set>
                                  </p:subTnLst>
                                </p:cTn>
                              </p:par>
                            </p:childTnLst>
                          </p:cTn>
                        </p:par>
                        <p:par>
                          <p:cTn id="18" fill="hold">
                            <p:stCondLst>
                              <p:cond delay="8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3114"/>
          <a:stretch/>
        </p:blipFill>
        <p:spPr>
          <a:xfrm>
            <a:off x="1065212" y="1595422"/>
            <a:ext cx="9898944" cy="4038600"/>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
        <p:nvSpPr>
          <p:cNvPr id="9" name="Title 1"/>
          <p:cNvSpPr>
            <a:spLocks noGrp="1"/>
          </p:cNvSpPr>
          <p:nvPr>
            <p:ph type="title"/>
          </p:nvPr>
        </p:nvSpPr>
        <p:spPr>
          <a:xfrm>
            <a:off x="760412" y="533400"/>
            <a:ext cx="8686801" cy="762000"/>
          </a:xfrm>
        </p:spPr>
        <p:txBody>
          <a:bodyPr>
            <a:noAutofit/>
          </a:bodyPr>
          <a:lstStyle/>
          <a:p>
            <a:r>
              <a:rPr lang="en-US" sz="4000" b="0" dirty="0">
                <a:effectLst>
                  <a:outerShdw blurRad="38100" dist="38100" dir="2700000" algn="tl">
                    <a:srgbClr val="000000">
                      <a:alpha val="43137"/>
                    </a:srgbClr>
                  </a:outerShdw>
                </a:effectLst>
                <a:latin typeface="Century Gothic" panose="020B0502020202020204" pitchFamily="34" charset="0"/>
              </a:rPr>
              <a:t>Southern Nevada Services Center</a:t>
            </a:r>
          </a:p>
        </p:txBody>
      </p:sp>
      <p:sp>
        <p:nvSpPr>
          <p:cNvPr id="2" name="TextBox 1"/>
          <p:cNvSpPr txBox="1"/>
          <p:nvPr/>
        </p:nvSpPr>
        <p:spPr>
          <a:xfrm>
            <a:off x="1674812" y="5895945"/>
            <a:ext cx="9677400" cy="400110"/>
          </a:xfrm>
          <a:prstGeom prst="rect">
            <a:avLst/>
          </a:prstGeom>
          <a:noFill/>
        </p:spPr>
        <p:txBody>
          <a:bodyPr wrap="square" rtlCol="0">
            <a:spAutoFit/>
          </a:bodyPr>
          <a:lstStyle/>
          <a:p>
            <a:r>
              <a:rPr lang="en-US" sz="2000" b="1" dirty="0">
                <a:latin typeface="Century Gothic" panose="020B0502020202020204" pitchFamily="34" charset="0"/>
              </a:rPr>
              <a:t>Combined DMV, Emissions, and Commercial Driver’s License Facility</a:t>
            </a:r>
          </a:p>
        </p:txBody>
      </p:sp>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7" b="22222"/>
          <a:stretch/>
        </p:blipFill>
        <p:spPr>
          <a:xfrm>
            <a:off x="836612" y="533400"/>
            <a:ext cx="10004613" cy="4724400"/>
          </a:xfrm>
          <a:prstGeom prst="round2DiagRect">
            <a:avLst>
              <a:gd name="adj1" fmla="val 16667"/>
              <a:gd name="adj2" fmla="val 0"/>
            </a:avLst>
          </a:prstGeom>
          <a:ln w="88900" cap="sq">
            <a:solidFill>
              <a:schemeClr val="bg1">
                <a:lumMod val="75000"/>
              </a:schemeClr>
            </a:solidFill>
            <a:miter lim="800000"/>
          </a:ln>
          <a:effectLst>
            <a:outerShdw blurRad="63500" sx="102000" sy="102000" algn="ctr" rotWithShape="0">
              <a:prstClr val="black">
                <a:alpha val="40000"/>
              </a:prstClr>
            </a:outerShdw>
          </a:effectLst>
        </p:spPr>
      </p:pic>
      <p:sp>
        <p:nvSpPr>
          <p:cNvPr id="2" name="Rectangle 1"/>
          <p:cNvSpPr/>
          <p:nvPr/>
        </p:nvSpPr>
        <p:spPr>
          <a:xfrm>
            <a:off x="455612" y="5486400"/>
            <a:ext cx="10641106" cy="1200329"/>
          </a:xfrm>
          <a:prstGeom prst="rect">
            <a:avLst/>
          </a:prstGeom>
        </p:spPr>
        <p:txBody>
          <a:bodyPr wrap="square">
            <a:spAutoFit/>
          </a:bodyPr>
          <a:lstStyle/>
          <a:p>
            <a:pPr algn="ctr"/>
            <a:r>
              <a:rPr lang="en-US" sz="2400" dirty="0">
                <a:latin typeface="Century Gothic" panose="020B0502020202020204" pitchFamily="34" charset="0"/>
              </a:rPr>
              <a:t>A one-stop service center: </a:t>
            </a:r>
          </a:p>
          <a:p>
            <a:pPr algn="ctr"/>
            <a:r>
              <a:rPr lang="en-US" sz="2400" dirty="0">
                <a:latin typeface="Century Gothic" panose="020B0502020202020204" pitchFamily="34" charset="0"/>
              </a:rPr>
              <a:t>Reducing confusion and frustration while </a:t>
            </a:r>
          </a:p>
          <a:p>
            <a:pPr algn="ctr"/>
            <a:r>
              <a:rPr lang="en-US" sz="2400" dirty="0">
                <a:latin typeface="Century Gothic" panose="020B0502020202020204" pitchFamily="34" charset="0"/>
              </a:rPr>
              <a:t>improving customer experience.</a:t>
            </a:r>
          </a:p>
        </p:txBody>
      </p:sp>
    </p:spTree>
    <p:extLst>
      <p:ext uri="{BB962C8B-B14F-4D97-AF65-F5344CB8AC3E}">
        <p14:creationId xmlns:p14="http://schemas.microsoft.com/office/powerpoint/2010/main" val="16890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76" y="457200"/>
            <a:ext cx="5872736" cy="685800"/>
          </a:xfrm>
        </p:spPr>
        <p:txBody>
          <a:bodyPr/>
          <a:lstStyle/>
          <a:p>
            <a:r>
              <a:rPr lang="en-US" b="0" dirty="0">
                <a:effectLst>
                  <a:outerShdw blurRad="38100" dist="38100" dir="2700000" algn="tl">
                    <a:srgbClr val="000000">
                      <a:alpha val="43137"/>
                    </a:srgbClr>
                  </a:outerShdw>
                </a:effectLst>
                <a:latin typeface="Century Gothic" panose="020B0502020202020204" pitchFamily="34" charset="0"/>
              </a:rPr>
              <a:t>Location &amp; Background</a:t>
            </a:r>
          </a:p>
        </p:txBody>
      </p:sp>
      <p:sp>
        <p:nvSpPr>
          <p:cNvPr id="5" name="Content Placeholder 5"/>
          <p:cNvSpPr>
            <a:spLocks noGrp="1"/>
          </p:cNvSpPr>
          <p:nvPr>
            <p:ph sz="half" idx="1"/>
          </p:nvPr>
        </p:nvSpPr>
        <p:spPr>
          <a:xfrm>
            <a:off x="760412" y="1428193"/>
            <a:ext cx="5720336" cy="705407"/>
          </a:xfrm>
        </p:spPr>
        <p:txBody>
          <a:bodyPr anchor="t">
            <a:normAutofit/>
          </a:bodyPr>
          <a:lstStyle/>
          <a:p>
            <a:pPr marL="342900" indent="-342900">
              <a:spcAft>
                <a:spcPts val="1200"/>
              </a:spcAft>
              <a:buFont typeface="Arial" panose="020B0604020202020204" pitchFamily="34" charset="0"/>
              <a:buChar char="•"/>
            </a:pPr>
            <a:r>
              <a:rPr lang="en-US" dirty="0">
                <a:latin typeface="Century Gothic" panose="020B0502020202020204" pitchFamily="34" charset="0"/>
              </a:rPr>
              <a:t>20-acre property leased through State Lands Office from federal BLM.</a:t>
            </a:r>
            <a:endParaRPr lang="en-US" b="0" dirty="0">
              <a:latin typeface="Century Gothic" panose="020B0502020202020204" pitchFamily="34" charset="0"/>
            </a:endParaRPr>
          </a:p>
        </p:txBody>
      </p:sp>
      <p:sp>
        <p:nvSpPr>
          <p:cNvPr id="7" name="Content Placeholder 5"/>
          <p:cNvSpPr>
            <a:spLocks noGrp="1"/>
          </p:cNvSpPr>
          <p:nvPr>
            <p:ph sz="half" idx="1"/>
          </p:nvPr>
        </p:nvSpPr>
        <p:spPr>
          <a:xfrm>
            <a:off x="760412" y="2194869"/>
            <a:ext cx="5720336" cy="914400"/>
          </a:xfrm>
        </p:spPr>
        <p:txBody>
          <a:bodyPr anchor="t">
            <a:normAutofit fontScale="92500"/>
          </a:bodyPr>
          <a:lstStyle/>
          <a:p>
            <a:pPr marL="342900" indent="-342900">
              <a:spcAft>
                <a:spcPts val="1200"/>
              </a:spcAft>
              <a:buFont typeface="Arial" panose="020B0604020202020204" pitchFamily="34" charset="0"/>
              <a:buChar char="•"/>
            </a:pPr>
            <a:r>
              <a:rPr lang="en-US" b="0" dirty="0">
                <a:latin typeface="Century Gothic" panose="020B0502020202020204" pitchFamily="34" charset="0"/>
              </a:rPr>
              <a:t>Advanced planning &amp; schematic design already completed by Tate Snyder </a:t>
            </a:r>
            <a:r>
              <a:rPr lang="en-US" b="0" dirty="0" err="1">
                <a:latin typeface="Century Gothic" panose="020B0502020202020204" pitchFamily="34" charset="0"/>
              </a:rPr>
              <a:t>Kimsey</a:t>
            </a:r>
            <a:r>
              <a:rPr lang="en-US" b="0" dirty="0">
                <a:latin typeface="Century Gothic" panose="020B0502020202020204" pitchFamily="34" charset="0"/>
              </a:rPr>
              <a:t>. Construction design yet to be done.</a:t>
            </a:r>
          </a:p>
        </p:txBody>
      </p:sp>
      <p:sp>
        <p:nvSpPr>
          <p:cNvPr id="8" name="Content Placeholder 5"/>
          <p:cNvSpPr>
            <a:spLocks noGrp="1"/>
          </p:cNvSpPr>
          <p:nvPr>
            <p:ph sz="half" idx="1"/>
          </p:nvPr>
        </p:nvSpPr>
        <p:spPr>
          <a:xfrm>
            <a:off x="778682" y="3261418"/>
            <a:ext cx="5720336" cy="457200"/>
          </a:xfrm>
        </p:spPr>
        <p:txBody>
          <a:bodyPr anchor="t">
            <a:normAutofit/>
          </a:bodyPr>
          <a:lstStyle/>
          <a:p>
            <a:pPr marL="342900" indent="-342900">
              <a:spcAft>
                <a:spcPts val="1200"/>
              </a:spcAft>
              <a:buFont typeface="Arial" panose="020B0604020202020204" pitchFamily="34" charset="0"/>
              <a:buChar char="•"/>
            </a:pPr>
            <a:r>
              <a:rPr lang="en-US" dirty="0">
                <a:latin typeface="Century Gothic" panose="020B0502020202020204" pitchFamily="34" charset="0"/>
              </a:rPr>
              <a:t>Plan was approved as part of CIP 11-E04</a:t>
            </a:r>
            <a:endParaRPr lang="en-US" b="0" dirty="0">
              <a:latin typeface="Century Gothic" panose="020B0502020202020204" pitchFamily="34" charset="0"/>
            </a:endParaRPr>
          </a:p>
        </p:txBody>
      </p:sp>
      <p:sp>
        <p:nvSpPr>
          <p:cNvPr id="9" name="Content Placeholder 5"/>
          <p:cNvSpPr>
            <a:spLocks noGrp="1"/>
          </p:cNvSpPr>
          <p:nvPr>
            <p:ph sz="half" idx="1"/>
          </p:nvPr>
        </p:nvSpPr>
        <p:spPr>
          <a:xfrm>
            <a:off x="778682" y="3871018"/>
            <a:ext cx="5720336" cy="471237"/>
          </a:xfrm>
        </p:spPr>
        <p:txBody>
          <a:bodyPr anchor="t">
            <a:normAutofit/>
          </a:bodyPr>
          <a:lstStyle/>
          <a:p>
            <a:pPr marL="342900" indent="-342900">
              <a:spcAft>
                <a:spcPts val="1200"/>
              </a:spcAft>
              <a:buFont typeface="Arial" panose="020B0604020202020204" pitchFamily="34" charset="0"/>
              <a:buChar char="•"/>
            </a:pPr>
            <a:r>
              <a:rPr lang="en-US" dirty="0">
                <a:latin typeface="Century Gothic" panose="020B0502020202020204" pitchFamily="34" charset="0"/>
              </a:rPr>
              <a:t>NOT a General Fund Project.</a:t>
            </a:r>
          </a:p>
        </p:txBody>
      </p:sp>
      <p:sp>
        <p:nvSpPr>
          <p:cNvPr id="10" name="Content Placeholder 5"/>
          <p:cNvSpPr>
            <a:spLocks noGrp="1"/>
          </p:cNvSpPr>
          <p:nvPr>
            <p:ph sz="half" idx="1"/>
          </p:nvPr>
        </p:nvSpPr>
        <p:spPr>
          <a:xfrm>
            <a:off x="778682" y="4394427"/>
            <a:ext cx="5720336" cy="773160"/>
          </a:xfrm>
        </p:spPr>
        <p:txBody>
          <a:bodyPr anchor="t">
            <a:normAutofit/>
          </a:bodyPr>
          <a:lstStyle/>
          <a:p>
            <a:pPr marL="342900" indent="-342900">
              <a:spcAft>
                <a:spcPts val="1200"/>
              </a:spcAft>
              <a:buFont typeface="Arial" panose="020B0604020202020204" pitchFamily="34" charset="0"/>
              <a:buChar char="•"/>
            </a:pPr>
            <a:r>
              <a:rPr lang="en-US" dirty="0">
                <a:latin typeface="Century Gothic" panose="020B0502020202020204" pitchFamily="34" charset="0"/>
              </a:rPr>
              <a:t>Location is not in a residential zone and is easily accessible via I-15</a:t>
            </a:r>
            <a:endParaRPr lang="en-US" b="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7008812" y="-152400"/>
            <a:ext cx="4345716" cy="6858000"/>
          </a:xfrm>
          <a:prstGeom prst="rect">
            <a:avLst/>
          </a:prstGeom>
        </p:spPr>
      </p:pic>
      <p:cxnSp>
        <p:nvCxnSpPr>
          <p:cNvPr id="13" name="Straight Connector 12"/>
          <p:cNvCxnSpPr/>
          <p:nvPr/>
        </p:nvCxnSpPr>
        <p:spPr>
          <a:xfrm>
            <a:off x="6323012" y="784504"/>
            <a:ext cx="3048000" cy="206096"/>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57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76" y="609600"/>
            <a:ext cx="10216136" cy="685800"/>
          </a:xfrm>
        </p:spPr>
        <p:txBody>
          <a:bodyPr/>
          <a:lstStyle/>
          <a:p>
            <a:pPr algn="ctr"/>
            <a:r>
              <a:rPr lang="en-US" b="0" dirty="0">
                <a:effectLst>
                  <a:outerShdw blurRad="38100" dist="38100" dir="2700000" algn="tl">
                    <a:srgbClr val="000000">
                      <a:alpha val="43137"/>
                    </a:srgbClr>
                  </a:outerShdw>
                </a:effectLst>
                <a:latin typeface="Century Gothic" panose="020B0502020202020204" pitchFamily="34" charset="0"/>
              </a:rPr>
              <a:t>Parking &amp; Access</a:t>
            </a:r>
          </a:p>
        </p:txBody>
      </p:sp>
      <p:pic>
        <p:nvPicPr>
          <p:cNvPr id="3" name="Picture 2"/>
          <p:cNvPicPr>
            <a:picLocks noChangeAspect="1"/>
          </p:cNvPicPr>
          <p:nvPr/>
        </p:nvPicPr>
        <p:blipFill>
          <a:blip r:embed="rId3"/>
          <a:stretch>
            <a:fillRect/>
          </a:stretch>
        </p:blipFill>
        <p:spPr>
          <a:xfrm>
            <a:off x="570329" y="1748866"/>
            <a:ext cx="5937693" cy="3521104"/>
          </a:xfrm>
          <a:prstGeom prst="round2DiagRect">
            <a:avLst>
              <a:gd name="adj1" fmla="val 16667"/>
              <a:gd name="adj2" fmla="val 0"/>
            </a:avLst>
          </a:prstGeom>
          <a:ln w="9525" cap="sq">
            <a:solidFill>
              <a:schemeClr val="bg2">
                <a:lumMod val="75000"/>
              </a:schemeClr>
            </a:solidFill>
            <a:miter lim="800000"/>
          </a:ln>
          <a:effectLst>
            <a:outerShdw blurRad="50800" dist="38100" dir="5400000" algn="t" rotWithShape="0">
              <a:prstClr val="black">
                <a:alpha val="40000"/>
              </a:prstClr>
            </a:outerShdw>
          </a:effectLst>
        </p:spPr>
      </p:pic>
      <p:sp>
        <p:nvSpPr>
          <p:cNvPr id="5" name="Content Placeholder 5"/>
          <p:cNvSpPr>
            <a:spLocks noGrp="1"/>
          </p:cNvSpPr>
          <p:nvPr>
            <p:ph sz="half" idx="1"/>
          </p:nvPr>
        </p:nvSpPr>
        <p:spPr>
          <a:xfrm>
            <a:off x="6932612" y="1510966"/>
            <a:ext cx="4495800" cy="1613233"/>
          </a:xfrm>
        </p:spPr>
        <p:txBody>
          <a:bodyPr anchor="t">
            <a:normAutofit fontScale="92500" lnSpcReduction="10000"/>
          </a:bodyPr>
          <a:lstStyle/>
          <a:p>
            <a:r>
              <a:rPr lang="en-US" dirty="0">
                <a:latin typeface="Century Gothic" panose="020B0502020202020204" pitchFamily="34" charset="0"/>
              </a:rPr>
              <a:t>If approved, and the South Reno plan is used, the new Southern Nevada DMV Service Center would offer enough parking to accommodate the needs of the staff and customers, including: </a:t>
            </a:r>
          </a:p>
        </p:txBody>
      </p:sp>
      <p:sp>
        <p:nvSpPr>
          <p:cNvPr id="6" name="Content Placeholder 5"/>
          <p:cNvSpPr>
            <a:spLocks noGrp="1"/>
          </p:cNvSpPr>
          <p:nvPr>
            <p:ph sz="half" idx="1"/>
          </p:nvPr>
        </p:nvSpPr>
        <p:spPr>
          <a:xfrm>
            <a:off x="6536096" y="3276600"/>
            <a:ext cx="4343400" cy="762000"/>
          </a:xfrm>
        </p:spPr>
        <p:txBody>
          <a:bodyPr anchor="t">
            <a:normAutofit/>
          </a:bodyPr>
          <a:lstStyle/>
          <a:p>
            <a:pPr marL="800100" lvl="1" indent="-342900">
              <a:buFont typeface="Arial" panose="020B0604020202020204" pitchFamily="34" charset="0"/>
              <a:buChar char="•"/>
            </a:pPr>
            <a:r>
              <a:rPr lang="en-US" b="0" dirty="0">
                <a:latin typeface="Century Gothic" panose="020B0502020202020204" pitchFamily="34" charset="0"/>
              </a:rPr>
              <a:t>350 parking spaces for customers</a:t>
            </a:r>
          </a:p>
        </p:txBody>
      </p:sp>
      <p:sp>
        <p:nvSpPr>
          <p:cNvPr id="7" name="Content Placeholder 5"/>
          <p:cNvSpPr>
            <a:spLocks noGrp="1"/>
          </p:cNvSpPr>
          <p:nvPr>
            <p:ph sz="half" idx="1"/>
          </p:nvPr>
        </p:nvSpPr>
        <p:spPr>
          <a:xfrm>
            <a:off x="6536096" y="4038600"/>
            <a:ext cx="4343400" cy="593696"/>
          </a:xfrm>
        </p:spPr>
        <p:txBody>
          <a:bodyPr anchor="t">
            <a:normAutofit/>
          </a:bodyPr>
          <a:lstStyle/>
          <a:p>
            <a:pPr marL="800100" lvl="1" indent="-342900">
              <a:buFont typeface="Arial" panose="020B0604020202020204" pitchFamily="34" charset="0"/>
              <a:buChar char="•"/>
            </a:pPr>
            <a:r>
              <a:rPr lang="en-US" b="0" dirty="0">
                <a:latin typeface="Century Gothic" panose="020B0502020202020204" pitchFamily="34" charset="0"/>
              </a:rPr>
              <a:t>143 spaces for employees</a:t>
            </a:r>
          </a:p>
        </p:txBody>
      </p:sp>
      <p:sp>
        <p:nvSpPr>
          <p:cNvPr id="8" name="Content Placeholder 5"/>
          <p:cNvSpPr>
            <a:spLocks noGrp="1"/>
          </p:cNvSpPr>
          <p:nvPr>
            <p:ph sz="half" idx="1"/>
          </p:nvPr>
        </p:nvSpPr>
        <p:spPr>
          <a:xfrm>
            <a:off x="6564170" y="4616392"/>
            <a:ext cx="4343400" cy="777904"/>
          </a:xfrm>
        </p:spPr>
        <p:txBody>
          <a:bodyPr anchor="t">
            <a:normAutofit/>
          </a:bodyPr>
          <a:lstStyle/>
          <a:p>
            <a:pPr marL="800100" lvl="1" indent="-342900">
              <a:buFont typeface="Arial" panose="020B0604020202020204" pitchFamily="34" charset="0"/>
              <a:buChar char="•"/>
            </a:pPr>
            <a:r>
              <a:rPr lang="en-US" b="0" dirty="0">
                <a:latin typeface="Century Gothic" panose="020B0502020202020204" pitchFamily="34" charset="0"/>
              </a:rPr>
              <a:t>23 designated disabled parking spaces</a:t>
            </a:r>
          </a:p>
        </p:txBody>
      </p:sp>
    </p:spTree>
    <p:extLst>
      <p:ext uri="{BB962C8B-B14F-4D97-AF65-F5344CB8AC3E}">
        <p14:creationId xmlns:p14="http://schemas.microsoft.com/office/powerpoint/2010/main" val="51711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44" y="571500"/>
            <a:ext cx="7086600" cy="762000"/>
          </a:xfrm>
        </p:spPr>
        <p:txBody>
          <a:bodyPr/>
          <a:lstStyle/>
          <a:p>
            <a:r>
              <a:rPr lang="en-US" b="0" dirty="0">
                <a:effectLst>
                  <a:outerShdw blurRad="38100" dist="38100" dir="2700000" algn="tl">
                    <a:srgbClr val="000000">
                      <a:alpha val="43137"/>
                    </a:srgbClr>
                  </a:outerShdw>
                </a:effectLst>
                <a:latin typeface="Century Gothic" panose="020B0502020202020204" pitchFamily="34" charset="0"/>
              </a:rPr>
              <a:t>Increasing Capacity &amp; Impact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412" y="1824789"/>
            <a:ext cx="5455742" cy="3458940"/>
          </a:xfrm>
          <a:prstGeom prst="round2DiagRect">
            <a:avLst>
              <a:gd name="adj1" fmla="val 16667"/>
              <a:gd name="adj2" fmla="val 0"/>
            </a:avLst>
          </a:prstGeom>
          <a:ln w="9525" cap="sq">
            <a:solidFill>
              <a:schemeClr val="bg2">
                <a:lumMod val="90000"/>
              </a:schemeClr>
            </a:solidFill>
            <a:miter lim="800000"/>
          </a:ln>
          <a:effectLst>
            <a:outerShdw blurRad="50800" dist="38100" dir="5400000" algn="t" rotWithShape="0">
              <a:prstClr val="black">
                <a:alpha val="40000"/>
              </a:prstClr>
            </a:outerShdw>
          </a:effectLst>
        </p:spPr>
      </p:pic>
      <p:sp>
        <p:nvSpPr>
          <p:cNvPr id="5" name="Content Placeholder 5"/>
          <p:cNvSpPr>
            <a:spLocks noGrp="1"/>
          </p:cNvSpPr>
          <p:nvPr>
            <p:ph sz="half" idx="1"/>
          </p:nvPr>
        </p:nvSpPr>
        <p:spPr>
          <a:xfrm>
            <a:off x="919244" y="1981200"/>
            <a:ext cx="4413167" cy="1219200"/>
          </a:xfrm>
        </p:spPr>
        <p:txBody>
          <a:bodyPr anchor="t">
            <a:normAutofit/>
          </a:bodyPr>
          <a:lstStyle/>
          <a:p>
            <a:pPr marL="342900" indent="-342900">
              <a:buFont typeface="Arial" panose="020B0604020202020204" pitchFamily="34" charset="0"/>
              <a:buChar char="•"/>
            </a:pPr>
            <a:r>
              <a:rPr lang="en-US" dirty="0">
                <a:latin typeface="Century Gothic" panose="020B0502020202020204" pitchFamily="34" charset="0"/>
              </a:rPr>
              <a:t>49 Service Windows available to serve customers, decreasing wait time</a:t>
            </a:r>
          </a:p>
          <a:p>
            <a:pPr marL="342900" indent="-342900">
              <a:buFont typeface="Arial" panose="020B0604020202020204" pitchFamily="34" charset="0"/>
              <a:buChar char="•"/>
            </a:pPr>
            <a:endParaRPr lang="en-US" dirty="0">
              <a:latin typeface="Century Gothic" panose="020B0502020202020204" pitchFamily="34" charset="0"/>
            </a:endParaRPr>
          </a:p>
        </p:txBody>
      </p:sp>
      <p:sp>
        <p:nvSpPr>
          <p:cNvPr id="6" name="Content Placeholder 5"/>
          <p:cNvSpPr>
            <a:spLocks noGrp="1"/>
          </p:cNvSpPr>
          <p:nvPr>
            <p:ph sz="half" idx="1"/>
          </p:nvPr>
        </p:nvSpPr>
        <p:spPr>
          <a:xfrm>
            <a:off x="919244" y="3048000"/>
            <a:ext cx="4413166" cy="1143000"/>
          </a:xfrm>
        </p:spPr>
        <p:txBody>
          <a:bodyPr anchor="t">
            <a:normAutofit/>
          </a:bodyPr>
          <a:lstStyle/>
          <a:p>
            <a:pPr marL="342900" indent="-342900">
              <a:buFont typeface="Arial" panose="020B0604020202020204" pitchFamily="34" charset="0"/>
              <a:buChar char="•"/>
            </a:pPr>
            <a:r>
              <a:rPr lang="en-US" dirty="0">
                <a:latin typeface="Century Gothic" panose="020B0502020202020204" pitchFamily="34" charset="0"/>
              </a:rPr>
              <a:t>Provide secure breakroom and work conditions for employees</a:t>
            </a:r>
          </a:p>
          <a:p>
            <a:endParaRPr lang="en-US" dirty="0">
              <a:latin typeface="Century Gothic" panose="020B0502020202020204" pitchFamily="34" charset="0"/>
            </a:endParaRPr>
          </a:p>
        </p:txBody>
      </p:sp>
      <p:sp>
        <p:nvSpPr>
          <p:cNvPr id="7" name="Content Placeholder 5"/>
          <p:cNvSpPr>
            <a:spLocks noGrp="1"/>
          </p:cNvSpPr>
          <p:nvPr>
            <p:ph sz="half" idx="1"/>
          </p:nvPr>
        </p:nvSpPr>
        <p:spPr>
          <a:xfrm>
            <a:off x="912812" y="3810000"/>
            <a:ext cx="4419598" cy="914400"/>
          </a:xfrm>
        </p:spPr>
        <p:txBody>
          <a:bodyPr anchor="t">
            <a:normAutofit/>
          </a:bodyPr>
          <a:lstStyle/>
          <a:p>
            <a:pPr marL="342900" indent="-342900">
              <a:buFont typeface="Arial" panose="020B0604020202020204" pitchFamily="34" charset="0"/>
              <a:buChar char="•"/>
            </a:pPr>
            <a:r>
              <a:rPr lang="en-US" dirty="0">
                <a:latin typeface="Century Gothic" panose="020B0502020202020204" pitchFamily="34" charset="0"/>
              </a:rPr>
              <a:t>Increase restroom facilities to accommodate customers &amp; staff</a:t>
            </a:r>
          </a:p>
          <a:p>
            <a:pPr>
              <a:spcAft>
                <a:spcPts val="1200"/>
              </a:spcAft>
            </a:pPr>
            <a:endParaRPr lang="en-US" dirty="0">
              <a:latin typeface="Century Gothic" panose="020B0502020202020204" pitchFamily="34" charset="0"/>
            </a:endParaRPr>
          </a:p>
        </p:txBody>
      </p:sp>
      <p:sp>
        <p:nvSpPr>
          <p:cNvPr id="10" name="Content Placeholder 5"/>
          <p:cNvSpPr>
            <a:spLocks noGrp="1"/>
          </p:cNvSpPr>
          <p:nvPr>
            <p:ph sz="half" idx="1"/>
          </p:nvPr>
        </p:nvSpPr>
        <p:spPr>
          <a:xfrm>
            <a:off x="912811" y="4838700"/>
            <a:ext cx="4267200" cy="685800"/>
          </a:xfrm>
        </p:spPr>
        <p:txBody>
          <a:bodyPr anchor="t">
            <a:normAutofit/>
          </a:bodyPr>
          <a:lstStyle/>
          <a:p>
            <a:pPr marL="342900" indent="-342900">
              <a:buFont typeface="Arial" panose="020B0604020202020204" pitchFamily="34" charset="0"/>
              <a:buChar char="•"/>
            </a:pPr>
            <a:r>
              <a:rPr lang="en-US" dirty="0">
                <a:latin typeface="Century Gothic" panose="020B0502020202020204" pitchFamily="34" charset="0"/>
              </a:rPr>
              <a:t>Improved safety and ADA features</a:t>
            </a:r>
          </a:p>
          <a:p>
            <a:pPr marL="342900" indent="-342900">
              <a:spcAft>
                <a:spcPts val="1200"/>
              </a:spcAft>
              <a:buFont typeface="Arial" panose="020B0604020202020204" pitchFamily="34" charset="0"/>
              <a:buChar char="•"/>
            </a:pPr>
            <a:endParaRPr lang="en-US" dirty="0">
              <a:latin typeface="Century Gothic" panose="020B0502020202020204" pitchFamily="34" charset="0"/>
            </a:endParaRPr>
          </a:p>
        </p:txBody>
      </p:sp>
      <p:sp>
        <p:nvSpPr>
          <p:cNvPr id="9" name="Content Placeholder 5"/>
          <p:cNvSpPr>
            <a:spLocks noGrp="1"/>
          </p:cNvSpPr>
          <p:nvPr>
            <p:ph sz="half" idx="1"/>
          </p:nvPr>
        </p:nvSpPr>
        <p:spPr>
          <a:xfrm>
            <a:off x="920550" y="5638800"/>
            <a:ext cx="4267200" cy="685800"/>
          </a:xfrm>
        </p:spPr>
        <p:txBody>
          <a:bodyPr anchor="t">
            <a:normAutofit/>
          </a:bodyPr>
          <a:lstStyle/>
          <a:p>
            <a:pPr marL="342900" indent="-342900">
              <a:buFont typeface="Arial" panose="020B0604020202020204" pitchFamily="34" charset="0"/>
              <a:buChar char="•"/>
            </a:pPr>
            <a:r>
              <a:rPr lang="en-US" dirty="0">
                <a:latin typeface="Century Gothic" panose="020B0502020202020204" pitchFamily="34" charset="0"/>
              </a:rPr>
              <a:t>Allows for population growth </a:t>
            </a:r>
          </a:p>
          <a:p>
            <a:pPr marL="342900" indent="-342900">
              <a:spcAft>
                <a:spcPts val="1200"/>
              </a:spcAft>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26769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438" r="18088"/>
          <a:stretch/>
        </p:blipFill>
        <p:spPr>
          <a:xfrm>
            <a:off x="1217612" y="762000"/>
            <a:ext cx="4876799" cy="5112773"/>
          </a:xfrm>
          <a:prstGeom prst="round2DiagRect">
            <a:avLst>
              <a:gd name="adj1" fmla="val 16667"/>
              <a:gd name="adj2" fmla="val 0"/>
            </a:avLst>
          </a:prstGeom>
          <a:ln w="9525" cap="sq">
            <a:solidFill>
              <a:schemeClr val="bg2">
                <a:lumMod val="90000"/>
              </a:schemeClr>
            </a:solidFill>
            <a:miter lim="800000"/>
          </a:ln>
          <a:effectLst>
            <a:outerShdw blurRad="63500" sx="102000" sy="102000" algn="ctr" rotWithShape="0">
              <a:prstClr val="black">
                <a:alpha val="40000"/>
              </a:prstClr>
            </a:outerShdw>
          </a:effectLst>
        </p:spPr>
      </p:pic>
      <p:sp>
        <p:nvSpPr>
          <p:cNvPr id="2" name="Rectangle 1"/>
          <p:cNvSpPr/>
          <p:nvPr/>
        </p:nvSpPr>
        <p:spPr>
          <a:xfrm>
            <a:off x="6627812" y="1870871"/>
            <a:ext cx="4267200" cy="1446550"/>
          </a:xfrm>
          <a:prstGeom prst="rect">
            <a:avLst/>
          </a:prstGeom>
        </p:spPr>
        <p:txBody>
          <a:bodyPr wrap="square">
            <a:spAutoFit/>
          </a:bodyPr>
          <a:lstStyle/>
          <a:p>
            <a:r>
              <a:rPr lang="en-US" sz="4400" i="1" dirty="0">
                <a:solidFill>
                  <a:schemeClr val="accent1"/>
                </a:solidFill>
                <a:effectLst>
                  <a:outerShdw blurRad="38100" dist="38100" dir="2700000" algn="tl">
                    <a:srgbClr val="000000">
                      <a:alpha val="43137"/>
                    </a:srgbClr>
                  </a:outerShdw>
                </a:effectLst>
                <a:latin typeface="Century Gothic" panose="020B0502020202020204" pitchFamily="34" charset="0"/>
              </a:rPr>
              <a:t>Thank You For Your Attention.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805" y="3933236"/>
            <a:ext cx="2715214" cy="1357607"/>
          </a:xfrm>
          <a:prstGeom prst="rect">
            <a:avLst/>
          </a:prstGeom>
        </p:spPr>
      </p:pic>
    </p:spTree>
    <p:extLst>
      <p:ext uri="{BB962C8B-B14F-4D97-AF65-F5344CB8AC3E}">
        <p14:creationId xmlns:p14="http://schemas.microsoft.com/office/powerpoint/2010/main" val="30544302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0"/>
                                        <p:tgtEl>
                                          <p:spTgt spid="2"/>
                                        </p:tgtEl>
                                      </p:cBhvr>
                                    </p:animEffect>
                                    <p:anim calcmode="lin" valueType="num">
                                      <p:cBhvr>
                                        <p:cTn id="13" dur="2500" fill="hold"/>
                                        <p:tgtEl>
                                          <p:spTgt spid="2"/>
                                        </p:tgtEl>
                                        <p:attrNameLst>
                                          <p:attrName>ppt_x</p:attrName>
                                        </p:attrNameLst>
                                      </p:cBhvr>
                                      <p:tavLst>
                                        <p:tav tm="0">
                                          <p:val>
                                            <p:strVal val="#ppt_x"/>
                                          </p:val>
                                        </p:tav>
                                        <p:tav tm="100000">
                                          <p:val>
                                            <p:strVal val="#ppt_x"/>
                                          </p:val>
                                        </p:tav>
                                      </p:tavLst>
                                    </p:anim>
                                    <p:anim calcmode="lin" valueType="num">
                                      <p:cBhvr>
                                        <p:cTn id="14" dur="25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94211" y="838200"/>
            <a:ext cx="6248401" cy="1066800"/>
          </a:xfrm>
        </p:spPr>
        <p:txBody>
          <a:bodyPr>
            <a:normAutofit/>
          </a:bodyPr>
          <a:lstStyle/>
          <a:p>
            <a:pPr algn="ctr"/>
            <a:r>
              <a:rPr lang="en-US" sz="4000" b="0" dirty="0">
                <a:effectLst>
                  <a:outerShdw blurRad="38100" dist="38100" dir="2700000" algn="tl">
                    <a:srgbClr val="000000">
                      <a:alpha val="43137"/>
                    </a:srgbClr>
                  </a:outerShdw>
                </a:effectLst>
                <a:latin typeface="Century Gothic" panose="020B0502020202020204" pitchFamily="34" charset="0"/>
              </a:rPr>
              <a:t>Why a new full service DMV facility</a:t>
            </a:r>
          </a:p>
        </p:txBody>
      </p:sp>
      <p:sp>
        <p:nvSpPr>
          <p:cNvPr id="14" name="Content Placeholder 13"/>
          <p:cNvSpPr>
            <a:spLocks noGrp="1"/>
          </p:cNvSpPr>
          <p:nvPr>
            <p:ph idx="1"/>
          </p:nvPr>
        </p:nvSpPr>
        <p:spPr>
          <a:xfrm>
            <a:off x="4684711" y="2133600"/>
            <a:ext cx="5486400" cy="4343400"/>
          </a:xfrm>
        </p:spPr>
        <p:txBody>
          <a:bodyPr>
            <a:normAutofit/>
          </a:bodyPr>
          <a:lstStyle/>
          <a:p>
            <a:pPr>
              <a:spcBef>
                <a:spcPts val="0"/>
              </a:spcBef>
            </a:pPr>
            <a:r>
              <a:rPr lang="en-US" dirty="0">
                <a:latin typeface="Century Gothic" panose="020B0502020202020204" pitchFamily="34" charset="0"/>
              </a:rPr>
              <a:t>Donovan Express CDL facility constructed in 1995.</a:t>
            </a:r>
          </a:p>
          <a:p>
            <a:pPr>
              <a:spcBef>
                <a:spcPts val="0"/>
              </a:spcBef>
            </a:pPr>
            <a:r>
              <a:rPr lang="en-US" dirty="0">
                <a:latin typeface="Century Gothic" panose="020B0502020202020204" pitchFamily="34" charset="0"/>
              </a:rPr>
              <a:t>Donovan facility is located in an industrial area of North Las Vegas and customers complain about poor access to the site.</a:t>
            </a:r>
          </a:p>
          <a:p>
            <a:pPr>
              <a:spcBef>
                <a:spcPts val="0"/>
              </a:spcBef>
            </a:pPr>
            <a:r>
              <a:rPr lang="en-US" dirty="0">
                <a:latin typeface="Century Gothic" panose="020B0502020202020204" pitchFamily="34" charset="0"/>
              </a:rPr>
              <a:t>Due to population growth, the facility cannot accommodate the increase of walk-in customers. Lines form outside the building in +100ºF heat.</a:t>
            </a:r>
          </a:p>
          <a:p>
            <a:pPr>
              <a:spcBef>
                <a:spcPts val="0"/>
              </a:spcBef>
            </a:pPr>
            <a:r>
              <a:rPr lang="en-US" dirty="0">
                <a:latin typeface="Century Gothic" panose="020B0502020202020204" pitchFamily="34" charset="0"/>
              </a:rPr>
              <a:t>Classroom for 3</a:t>
            </a:r>
            <a:r>
              <a:rPr lang="en-US" baseline="30000" dirty="0">
                <a:latin typeface="Century Gothic" panose="020B0502020202020204" pitchFamily="34" charset="0"/>
              </a:rPr>
              <a:t>rd</a:t>
            </a:r>
            <a:r>
              <a:rPr lang="en-US" dirty="0">
                <a:latin typeface="Century Gothic" panose="020B0502020202020204" pitchFamily="34" charset="0"/>
              </a:rPr>
              <a:t> Party Program training is too small.</a:t>
            </a:r>
          </a:p>
          <a:p>
            <a:pPr>
              <a:spcBef>
                <a:spcPts val="0"/>
              </a:spcBef>
            </a:pPr>
            <a:r>
              <a:rPr lang="en-US" dirty="0">
                <a:latin typeface="Century Gothic" panose="020B0502020202020204" pitchFamily="34" charset="0"/>
              </a:rPr>
              <a:t>Restrooms, offices, breakroom, customer counters, etc. need extensive refurbishment.</a:t>
            </a:r>
          </a:p>
          <a:p>
            <a:pPr>
              <a:spcBef>
                <a:spcPts val="0"/>
              </a:spcBef>
            </a:pPr>
            <a:endParaRPr lang="en-US"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379412" y="2133600"/>
            <a:ext cx="3953827" cy="277034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533400"/>
            <a:ext cx="4572000" cy="457200"/>
          </a:xfrm>
        </p:spPr>
        <p:txBody>
          <a:bodyPr/>
          <a:lstStyle/>
          <a:p>
            <a:pPr marL="45720" indent="0">
              <a:buNone/>
            </a:pPr>
            <a:r>
              <a:rPr lang="en-US" dirty="0"/>
              <a:t>Some of the problem areas at Donovan: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1001210"/>
            <a:ext cx="2766060" cy="3688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726" y="2802809"/>
            <a:ext cx="2766060" cy="3688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2412" y="3048000"/>
            <a:ext cx="2743200" cy="3657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5013" y="-20256"/>
            <a:ext cx="2766060" cy="3688080"/>
          </a:xfrm>
          <a:prstGeom prst="rect">
            <a:avLst/>
          </a:prstGeom>
        </p:spPr>
      </p:pic>
      <p:sp>
        <p:nvSpPr>
          <p:cNvPr id="9" name="TextBox 8"/>
          <p:cNvSpPr txBox="1"/>
          <p:nvPr/>
        </p:nvSpPr>
        <p:spPr>
          <a:xfrm>
            <a:off x="684212" y="5029200"/>
            <a:ext cx="1752600" cy="646331"/>
          </a:xfrm>
          <a:prstGeom prst="rect">
            <a:avLst/>
          </a:prstGeom>
          <a:noFill/>
        </p:spPr>
        <p:txBody>
          <a:bodyPr wrap="square" rtlCol="0">
            <a:spAutoFit/>
          </a:bodyPr>
          <a:lstStyle/>
          <a:p>
            <a:r>
              <a:rPr lang="en-US" dirty="0"/>
              <a:t>3</a:t>
            </a:r>
            <a:r>
              <a:rPr lang="en-US" baseline="30000" dirty="0"/>
              <a:t>rd</a:t>
            </a:r>
            <a:r>
              <a:rPr lang="en-US" dirty="0"/>
              <a:t> Party Testing</a:t>
            </a:r>
          </a:p>
        </p:txBody>
      </p:sp>
      <p:sp>
        <p:nvSpPr>
          <p:cNvPr id="10" name="TextBox 9"/>
          <p:cNvSpPr txBox="1"/>
          <p:nvPr/>
        </p:nvSpPr>
        <p:spPr>
          <a:xfrm>
            <a:off x="4031113" y="2286000"/>
            <a:ext cx="1600200" cy="369332"/>
          </a:xfrm>
          <a:prstGeom prst="rect">
            <a:avLst/>
          </a:prstGeom>
          <a:noFill/>
        </p:spPr>
        <p:txBody>
          <a:bodyPr wrap="square" rtlCol="0">
            <a:spAutoFit/>
          </a:bodyPr>
          <a:lstStyle/>
          <a:p>
            <a:r>
              <a:rPr lang="en-US" dirty="0"/>
              <a:t>Breakroom</a:t>
            </a:r>
          </a:p>
        </p:txBody>
      </p:sp>
      <p:sp>
        <p:nvSpPr>
          <p:cNvPr id="11" name="TextBox 10"/>
          <p:cNvSpPr txBox="1"/>
          <p:nvPr/>
        </p:nvSpPr>
        <p:spPr>
          <a:xfrm>
            <a:off x="7085012" y="3962400"/>
            <a:ext cx="1295400" cy="381000"/>
          </a:xfrm>
          <a:prstGeom prst="rect">
            <a:avLst/>
          </a:prstGeom>
          <a:noFill/>
        </p:spPr>
        <p:txBody>
          <a:bodyPr wrap="square" rtlCol="0">
            <a:spAutoFit/>
          </a:bodyPr>
          <a:lstStyle/>
          <a:p>
            <a:r>
              <a:rPr lang="en-US" dirty="0"/>
              <a:t>Restroom</a:t>
            </a:r>
          </a:p>
        </p:txBody>
      </p:sp>
      <p:sp>
        <p:nvSpPr>
          <p:cNvPr id="12" name="TextBox 11"/>
          <p:cNvSpPr txBox="1"/>
          <p:nvPr/>
        </p:nvSpPr>
        <p:spPr>
          <a:xfrm>
            <a:off x="9675812" y="2286000"/>
            <a:ext cx="1676400" cy="646331"/>
          </a:xfrm>
          <a:prstGeom prst="rect">
            <a:avLst/>
          </a:prstGeom>
          <a:noFill/>
        </p:spPr>
        <p:txBody>
          <a:bodyPr wrap="square" rtlCol="0">
            <a:spAutoFit/>
          </a:bodyPr>
          <a:lstStyle/>
          <a:p>
            <a:pPr algn="ctr"/>
            <a:r>
              <a:rPr lang="en-US" dirty="0"/>
              <a:t>Outside Break Area</a:t>
            </a:r>
          </a:p>
        </p:txBody>
      </p:sp>
    </p:spTree>
    <p:extLst>
      <p:ext uri="{BB962C8B-B14F-4D97-AF65-F5344CB8AC3E}">
        <p14:creationId xmlns:p14="http://schemas.microsoft.com/office/powerpoint/2010/main" val="28456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71" y="553452"/>
            <a:ext cx="10232441" cy="741948"/>
          </a:xfrm>
        </p:spPr>
        <p:txBody>
          <a:bodyPr>
            <a:normAutofit/>
          </a:bodyPr>
          <a:lstStyle/>
          <a:p>
            <a:pPr algn="ctr"/>
            <a:r>
              <a:rPr lang="en-US" b="0" dirty="0">
                <a:effectLst>
                  <a:outerShdw blurRad="38100" dist="38100" dir="2700000" algn="tl">
                    <a:srgbClr val="000000">
                      <a:alpha val="43137"/>
                    </a:srgbClr>
                  </a:outerShdw>
                </a:effectLst>
                <a:latin typeface="Century Gothic" panose="020B0502020202020204" pitchFamily="34" charset="0"/>
              </a:rPr>
              <a:t>Relevant Data in Numbers …</a:t>
            </a:r>
          </a:p>
        </p:txBody>
      </p:sp>
      <p:graphicFrame>
        <p:nvGraphicFramePr>
          <p:cNvPr id="8" name="Content Placeholder 7" descr="Sample table with 3 columns, 4 rows" title="Table"/>
          <p:cNvGraphicFramePr>
            <a:graphicFrameLocks noGrp="1"/>
          </p:cNvGraphicFramePr>
          <p:nvPr>
            <p:ph sz="half" idx="2"/>
            <p:extLst>
              <p:ext uri="{D42A27DB-BD31-4B8C-83A1-F6EECF244321}">
                <p14:modId xmlns:p14="http://schemas.microsoft.com/office/powerpoint/2010/main" val="1150855978"/>
              </p:ext>
            </p:extLst>
          </p:nvPr>
        </p:nvGraphicFramePr>
        <p:xfrm>
          <a:off x="814970" y="1681466"/>
          <a:ext cx="5584242" cy="4185934"/>
        </p:xfrm>
        <a:graphic>
          <a:graphicData uri="http://schemas.openxmlformats.org/drawingml/2006/table">
            <a:tbl>
              <a:tblPr firstRow="1" bandRow="1">
                <a:tableStyleId>{5C22544A-7EE6-4342-B048-85BDC9FD1C3A}</a:tableStyleId>
              </a:tblPr>
              <a:tblGrid>
                <a:gridCol w="444124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89336">
                <a:tc gridSpan="2">
                  <a:txBody>
                    <a:bodyPr/>
                    <a:lstStyle/>
                    <a:p>
                      <a:pPr algn="ctr"/>
                      <a:r>
                        <a:rPr lang="en-US" sz="2400" b="0" dirty="0">
                          <a:latin typeface="Century Gothic" panose="020B0502020202020204" pitchFamily="34" charset="0"/>
                        </a:rPr>
                        <a:t>DMV Donovan </a:t>
                      </a:r>
                      <a:r>
                        <a:rPr lang="en-US" sz="2400" b="0" baseline="0" dirty="0">
                          <a:latin typeface="Century Gothic" panose="020B0502020202020204" pitchFamily="34" charset="0"/>
                        </a:rPr>
                        <a:t>Location</a:t>
                      </a:r>
                      <a:endParaRPr lang="en-US" sz="2400" b="0" dirty="0">
                        <a:latin typeface="Century Gothic" panose="020B0502020202020204" pitchFamily="34" charset="0"/>
                      </a:endParaRPr>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746763">
                <a:tc>
                  <a:txBody>
                    <a:bodyPr/>
                    <a:lstStyle/>
                    <a:p>
                      <a:r>
                        <a:rPr lang="en-US" dirty="0">
                          <a:latin typeface="Century Gothic" panose="020B0502020202020204" pitchFamily="34" charset="0"/>
                        </a:rPr>
                        <a:t>Avg.</a:t>
                      </a:r>
                      <a:r>
                        <a:rPr lang="en-US" baseline="0" dirty="0">
                          <a:latin typeface="Century Gothic" panose="020B0502020202020204" pitchFamily="34" charset="0"/>
                        </a:rPr>
                        <a:t> Customer Wait Time (in minutes)</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40</a:t>
                      </a:r>
                    </a:p>
                  </a:txBody>
                  <a:tcPr anchor="ctr"/>
                </a:tc>
                <a:extLst>
                  <a:ext uri="{0D108BD9-81ED-4DB2-BD59-A6C34878D82A}">
                    <a16:rowId xmlns:a16="http://schemas.microsoft.com/office/drawing/2014/main" val="10001"/>
                  </a:ext>
                </a:extLst>
              </a:tr>
              <a:tr h="701037">
                <a:tc>
                  <a:txBody>
                    <a:bodyPr/>
                    <a:lstStyle/>
                    <a:p>
                      <a:r>
                        <a:rPr lang="en-US" dirty="0">
                          <a:latin typeface="Century Gothic" panose="020B0502020202020204" pitchFamily="34" charset="0"/>
                        </a:rPr>
                        <a:t>Customer Service Windows Available</a:t>
                      </a:r>
                    </a:p>
                  </a:txBody>
                  <a:tcPr anchor="ctr"/>
                </a:tc>
                <a:tc>
                  <a:txBody>
                    <a:bodyPr/>
                    <a:lstStyle/>
                    <a:p>
                      <a:pPr algn="ctr"/>
                      <a:r>
                        <a:rPr lang="en-US" dirty="0">
                          <a:latin typeface="Century Gothic" panose="020B0502020202020204" pitchFamily="34" charset="0"/>
                        </a:rPr>
                        <a:t>9</a:t>
                      </a:r>
                    </a:p>
                  </a:txBody>
                  <a:tcPr anchor="ctr"/>
                </a:tc>
                <a:extLst>
                  <a:ext uri="{0D108BD9-81ED-4DB2-BD59-A6C34878D82A}">
                    <a16:rowId xmlns:a16="http://schemas.microsoft.com/office/drawing/2014/main" val="10002"/>
                  </a:ext>
                </a:extLst>
              </a:tr>
              <a:tr h="557451">
                <a:tc>
                  <a:txBody>
                    <a:bodyPr/>
                    <a:lstStyle/>
                    <a:p>
                      <a:r>
                        <a:rPr lang="en-US" dirty="0">
                          <a:latin typeface="Century Gothic" panose="020B0502020202020204" pitchFamily="34" charset="0"/>
                        </a:rPr>
                        <a:t>Employees on</a:t>
                      </a:r>
                      <a:r>
                        <a:rPr lang="en-US" baseline="0" dirty="0">
                          <a:latin typeface="Century Gothic" panose="020B0502020202020204" pitchFamily="34" charset="0"/>
                        </a:rPr>
                        <a:t> Location</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21</a:t>
                      </a:r>
                    </a:p>
                  </a:txBody>
                  <a:tcPr anchor="ctr"/>
                </a:tc>
                <a:extLst>
                  <a:ext uri="{0D108BD9-81ED-4DB2-BD59-A6C34878D82A}">
                    <a16:rowId xmlns:a16="http://schemas.microsoft.com/office/drawing/2014/main" val="10003"/>
                  </a:ext>
                </a:extLst>
              </a:tr>
              <a:tr h="814149">
                <a:tc>
                  <a:txBody>
                    <a:bodyPr/>
                    <a:lstStyle/>
                    <a:p>
                      <a:r>
                        <a:rPr lang="en-US" dirty="0">
                          <a:latin typeface="Century Gothic" panose="020B0502020202020204" pitchFamily="34" charset="0"/>
                        </a:rPr>
                        <a:t>Average</a:t>
                      </a:r>
                      <a:r>
                        <a:rPr lang="en-US" baseline="0" dirty="0">
                          <a:latin typeface="Century Gothic" panose="020B0502020202020204" pitchFamily="34" charset="0"/>
                        </a:rPr>
                        <a:t> Customers Served per Day</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285</a:t>
                      </a:r>
                    </a:p>
                  </a:txBody>
                  <a:tcPr anchor="ctr"/>
                </a:tc>
                <a:extLst>
                  <a:ext uri="{0D108BD9-81ED-4DB2-BD59-A6C34878D82A}">
                    <a16:rowId xmlns:a16="http://schemas.microsoft.com/office/drawing/2014/main" val="10004"/>
                  </a:ext>
                </a:extLst>
              </a:tr>
              <a:tr h="777198">
                <a:tc>
                  <a:txBody>
                    <a:bodyPr/>
                    <a:lstStyle/>
                    <a:p>
                      <a:r>
                        <a:rPr lang="en-US" dirty="0">
                          <a:latin typeface="Century Gothic" panose="020B0502020202020204" pitchFamily="34" charset="0"/>
                        </a:rPr>
                        <a:t>Total Parking Spaces Available </a:t>
                      </a:r>
                    </a:p>
                  </a:txBody>
                  <a:tcPr anchor="ctr"/>
                </a:tc>
                <a:tc>
                  <a:txBody>
                    <a:bodyPr/>
                    <a:lstStyle/>
                    <a:p>
                      <a:pPr algn="ctr"/>
                      <a:r>
                        <a:rPr lang="en-US" dirty="0">
                          <a:latin typeface="Century Gothic" panose="020B0502020202020204" pitchFamily="34" charset="0"/>
                        </a:rPr>
                        <a:t>94</a:t>
                      </a:r>
                    </a:p>
                  </a:txBody>
                  <a:tcPr anchor="ct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212" y="1681466"/>
            <a:ext cx="3657600" cy="4876800"/>
          </a:xfrm>
          <a:prstGeom prst="rect">
            <a:avLst/>
          </a:prstGeom>
        </p:spPr>
      </p:pic>
    </p:spTree>
    <p:extLst>
      <p:ext uri="{BB962C8B-B14F-4D97-AF65-F5344CB8AC3E}">
        <p14:creationId xmlns:p14="http://schemas.microsoft.com/office/powerpoint/2010/main" val="287491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94211" y="838200"/>
            <a:ext cx="6248401" cy="1066800"/>
          </a:xfrm>
        </p:spPr>
        <p:txBody>
          <a:bodyPr>
            <a:normAutofit/>
          </a:bodyPr>
          <a:lstStyle/>
          <a:p>
            <a:pPr algn="ctr"/>
            <a:r>
              <a:rPr lang="en-US" sz="4000" b="0" dirty="0">
                <a:effectLst>
                  <a:outerShdw blurRad="38100" dist="38100" dir="2700000" algn="tl">
                    <a:srgbClr val="000000">
                      <a:alpha val="43137"/>
                    </a:srgbClr>
                  </a:outerShdw>
                </a:effectLst>
                <a:latin typeface="Century Gothic" panose="020B0502020202020204" pitchFamily="34" charset="0"/>
              </a:rPr>
              <a:t>Why a new full service DMV facility</a:t>
            </a:r>
          </a:p>
        </p:txBody>
      </p:sp>
      <p:sp>
        <p:nvSpPr>
          <p:cNvPr id="14" name="Content Placeholder 13"/>
          <p:cNvSpPr>
            <a:spLocks noGrp="1"/>
          </p:cNvSpPr>
          <p:nvPr>
            <p:ph idx="1"/>
          </p:nvPr>
        </p:nvSpPr>
        <p:spPr>
          <a:xfrm>
            <a:off x="4684711" y="2133600"/>
            <a:ext cx="5486400" cy="4343400"/>
          </a:xfrm>
        </p:spPr>
        <p:txBody>
          <a:bodyPr>
            <a:normAutofit lnSpcReduction="10000"/>
          </a:bodyPr>
          <a:lstStyle/>
          <a:p>
            <a:pPr>
              <a:spcBef>
                <a:spcPts val="0"/>
              </a:spcBef>
            </a:pPr>
            <a:r>
              <a:rPr lang="en-US" dirty="0">
                <a:latin typeface="Century Gothic" panose="020B0502020202020204" pitchFamily="34" charset="0"/>
              </a:rPr>
              <a:t>Henderson DMV facility constructed in 1997.</a:t>
            </a:r>
          </a:p>
          <a:p>
            <a:pPr>
              <a:spcBef>
                <a:spcPts val="0"/>
              </a:spcBef>
            </a:pPr>
            <a:r>
              <a:rPr lang="en-US" dirty="0">
                <a:latin typeface="Century Gothic" panose="020B0502020202020204" pitchFamily="34" charset="0"/>
              </a:rPr>
              <a:t>The property on which the facility is located does not allow the potential for growth.</a:t>
            </a:r>
          </a:p>
          <a:p>
            <a:pPr>
              <a:spcBef>
                <a:spcPts val="0"/>
              </a:spcBef>
            </a:pPr>
            <a:r>
              <a:rPr lang="en-US" dirty="0">
                <a:latin typeface="Century Gothic" panose="020B0502020202020204" pitchFamily="34" charset="0"/>
              </a:rPr>
              <a:t>Parking lot is too small which causes customer frustration.</a:t>
            </a:r>
          </a:p>
          <a:p>
            <a:pPr>
              <a:spcBef>
                <a:spcPts val="0"/>
              </a:spcBef>
            </a:pPr>
            <a:r>
              <a:rPr lang="en-US" dirty="0">
                <a:latin typeface="Century Gothic" panose="020B0502020202020204" pitchFamily="34" charset="0"/>
              </a:rPr>
              <a:t>Customer counters are not ADA compliant and were built when electronic equipment used was minimal.</a:t>
            </a:r>
          </a:p>
          <a:p>
            <a:pPr>
              <a:spcBef>
                <a:spcPts val="0"/>
              </a:spcBef>
            </a:pPr>
            <a:r>
              <a:rPr lang="en-US" dirty="0">
                <a:latin typeface="Century Gothic" panose="020B0502020202020204" pitchFamily="34" charset="0"/>
              </a:rPr>
              <a:t>Due to the customer lobby shape, customers cross over each other when navigating their way through the building. Other areas of the building such as restrooms, offices, lighting, architectural aesthetics need extensive refurbishment.</a:t>
            </a:r>
          </a:p>
          <a:p>
            <a:pPr>
              <a:spcBef>
                <a:spcPts val="0"/>
              </a:spcBef>
            </a:pPr>
            <a:endParaRPr lang="en-US" dirty="0">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88" y="2362200"/>
            <a:ext cx="3714750" cy="2402205"/>
          </a:xfrm>
          <a:prstGeom prst="rect">
            <a:avLst/>
          </a:prstGeom>
        </p:spPr>
      </p:pic>
    </p:spTree>
    <p:extLst>
      <p:ext uri="{BB962C8B-B14F-4D97-AF65-F5344CB8AC3E}">
        <p14:creationId xmlns:p14="http://schemas.microsoft.com/office/powerpoint/2010/main" val="64011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2" y="126362"/>
            <a:ext cx="4114800" cy="436298"/>
          </a:xfrm>
        </p:spPr>
        <p:txBody>
          <a:bodyPr/>
          <a:lstStyle/>
          <a:p>
            <a:pPr marL="45720" indent="0">
              <a:buNone/>
            </a:pPr>
            <a:r>
              <a:rPr lang="en-US" dirty="0">
                <a:latin typeface="Century Gothic" panose="020B0502020202020204" pitchFamily="34" charset="0"/>
              </a:rPr>
              <a:t>Some of the problem areas: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1219200"/>
            <a:ext cx="3266902" cy="24505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955" y="714756"/>
            <a:ext cx="4083628" cy="30632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412" y="3886200"/>
            <a:ext cx="4664869" cy="2971800"/>
          </a:xfrm>
          <a:prstGeom prst="rect">
            <a:avLst/>
          </a:prstGeom>
        </p:spPr>
      </p:pic>
      <p:pic>
        <p:nvPicPr>
          <p:cNvPr id="10" name="Picture 9"/>
          <p:cNvPicPr>
            <a:picLocks noChangeAspect="1"/>
          </p:cNvPicPr>
          <p:nvPr/>
        </p:nvPicPr>
        <p:blipFill>
          <a:blip r:embed="rId6"/>
          <a:stretch>
            <a:fillRect/>
          </a:stretch>
        </p:blipFill>
        <p:spPr>
          <a:xfrm>
            <a:off x="8380412" y="-76200"/>
            <a:ext cx="3317394" cy="6858000"/>
          </a:xfrm>
          <a:prstGeom prst="rect">
            <a:avLst/>
          </a:prstGeom>
        </p:spPr>
      </p:pic>
      <p:sp>
        <p:nvSpPr>
          <p:cNvPr id="3" name="TextBox 2"/>
          <p:cNvSpPr txBox="1"/>
          <p:nvPr/>
        </p:nvSpPr>
        <p:spPr>
          <a:xfrm>
            <a:off x="5027612" y="228446"/>
            <a:ext cx="2667000" cy="369332"/>
          </a:xfrm>
          <a:prstGeom prst="rect">
            <a:avLst/>
          </a:prstGeom>
          <a:noFill/>
        </p:spPr>
        <p:txBody>
          <a:bodyPr wrap="square" rtlCol="0">
            <a:spAutoFit/>
          </a:bodyPr>
          <a:lstStyle/>
          <a:p>
            <a:r>
              <a:rPr lang="en-US" dirty="0"/>
              <a:t>Cramped countertops</a:t>
            </a:r>
          </a:p>
        </p:txBody>
      </p:sp>
      <p:sp>
        <p:nvSpPr>
          <p:cNvPr id="9" name="TextBox 8"/>
          <p:cNvSpPr txBox="1"/>
          <p:nvPr/>
        </p:nvSpPr>
        <p:spPr>
          <a:xfrm>
            <a:off x="755563" y="764619"/>
            <a:ext cx="2667000" cy="369332"/>
          </a:xfrm>
          <a:prstGeom prst="rect">
            <a:avLst/>
          </a:prstGeom>
          <a:noFill/>
        </p:spPr>
        <p:txBody>
          <a:bodyPr wrap="square" rtlCol="0">
            <a:spAutoFit/>
          </a:bodyPr>
          <a:lstStyle/>
          <a:p>
            <a:r>
              <a:rPr lang="en-US" dirty="0"/>
              <a:t>Cramped countertops</a:t>
            </a:r>
          </a:p>
        </p:txBody>
      </p:sp>
      <p:sp>
        <p:nvSpPr>
          <p:cNvPr id="11" name="TextBox 10"/>
          <p:cNvSpPr txBox="1"/>
          <p:nvPr/>
        </p:nvSpPr>
        <p:spPr>
          <a:xfrm>
            <a:off x="5806281" y="4419600"/>
            <a:ext cx="2667000" cy="646331"/>
          </a:xfrm>
          <a:prstGeom prst="rect">
            <a:avLst/>
          </a:prstGeom>
          <a:noFill/>
        </p:spPr>
        <p:txBody>
          <a:bodyPr wrap="square" rtlCol="0">
            <a:spAutoFit/>
          </a:bodyPr>
          <a:lstStyle/>
          <a:p>
            <a:r>
              <a:rPr lang="en-US" dirty="0"/>
              <a:t>Customer lobby space minimal.</a:t>
            </a:r>
          </a:p>
        </p:txBody>
      </p:sp>
      <p:sp>
        <p:nvSpPr>
          <p:cNvPr id="12" name="TextBox 11"/>
          <p:cNvSpPr txBox="1"/>
          <p:nvPr/>
        </p:nvSpPr>
        <p:spPr>
          <a:xfrm>
            <a:off x="9030806" y="530090"/>
            <a:ext cx="2667000" cy="369332"/>
          </a:xfrm>
          <a:prstGeom prst="rect">
            <a:avLst/>
          </a:prstGeom>
          <a:solidFill>
            <a:schemeClr val="accent2">
              <a:lumMod val="60000"/>
              <a:lumOff val="40000"/>
            </a:schemeClr>
          </a:solidFill>
        </p:spPr>
        <p:txBody>
          <a:bodyPr wrap="square" rtlCol="0">
            <a:spAutoFit/>
          </a:bodyPr>
          <a:lstStyle/>
          <a:p>
            <a:r>
              <a:rPr lang="en-US" dirty="0"/>
              <a:t>Lack of parking spaces</a:t>
            </a:r>
          </a:p>
        </p:txBody>
      </p:sp>
    </p:spTree>
    <p:extLst>
      <p:ext uri="{BB962C8B-B14F-4D97-AF65-F5344CB8AC3E}">
        <p14:creationId xmlns:p14="http://schemas.microsoft.com/office/powerpoint/2010/main" val="3208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939" y="166051"/>
            <a:ext cx="4142232" cy="3107297"/>
          </a:xfrm>
        </p:spPr>
      </p:pic>
      <p:sp>
        <p:nvSpPr>
          <p:cNvPr id="6" name="TextBox 5"/>
          <p:cNvSpPr txBox="1"/>
          <p:nvPr/>
        </p:nvSpPr>
        <p:spPr>
          <a:xfrm>
            <a:off x="85939" y="3419791"/>
            <a:ext cx="2082799" cy="381000"/>
          </a:xfrm>
          <a:prstGeom prst="rect">
            <a:avLst/>
          </a:prstGeom>
          <a:noFill/>
        </p:spPr>
        <p:txBody>
          <a:bodyPr wrap="square" rtlCol="0">
            <a:spAutoFit/>
          </a:bodyPr>
          <a:lstStyle/>
          <a:p>
            <a:r>
              <a:rPr lang="en-US" dirty="0"/>
              <a:t>Makeshift counters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8408" y="166051"/>
            <a:ext cx="4083628" cy="3063240"/>
          </a:xfrm>
          <a:prstGeom prst="rect">
            <a:avLst/>
          </a:prstGeom>
        </p:spPr>
      </p:pic>
      <p:sp>
        <p:nvSpPr>
          <p:cNvPr id="9" name="TextBox 8"/>
          <p:cNvSpPr txBox="1"/>
          <p:nvPr/>
        </p:nvSpPr>
        <p:spPr>
          <a:xfrm>
            <a:off x="8730240" y="3229291"/>
            <a:ext cx="3612078" cy="381000"/>
          </a:xfrm>
          <a:prstGeom prst="rect">
            <a:avLst/>
          </a:prstGeom>
          <a:noFill/>
        </p:spPr>
        <p:txBody>
          <a:bodyPr wrap="square" rtlCol="0">
            <a:spAutoFit/>
          </a:bodyPr>
          <a:lstStyle/>
          <a:p>
            <a:r>
              <a:rPr lang="en-US" dirty="0"/>
              <a:t>Supervisor’s office with no ceiling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7352" y="1828800"/>
            <a:ext cx="3571875" cy="4762500"/>
          </a:xfrm>
          <a:prstGeom prst="rect">
            <a:avLst/>
          </a:prstGeom>
        </p:spPr>
      </p:pic>
      <p:sp>
        <p:nvSpPr>
          <p:cNvPr id="14" name="TextBox 13"/>
          <p:cNvSpPr txBox="1"/>
          <p:nvPr/>
        </p:nvSpPr>
        <p:spPr>
          <a:xfrm>
            <a:off x="2293120" y="5638800"/>
            <a:ext cx="1828800" cy="369332"/>
          </a:xfrm>
          <a:prstGeom prst="rect">
            <a:avLst/>
          </a:prstGeom>
          <a:noFill/>
        </p:spPr>
        <p:txBody>
          <a:bodyPr wrap="square" rtlCol="0">
            <a:spAutoFit/>
          </a:bodyPr>
          <a:lstStyle/>
          <a:p>
            <a:r>
              <a:rPr lang="en-US" dirty="0"/>
              <a:t>Lobby area view</a:t>
            </a:r>
          </a:p>
        </p:txBody>
      </p:sp>
    </p:spTree>
    <p:extLst>
      <p:ext uri="{BB962C8B-B14F-4D97-AF65-F5344CB8AC3E}">
        <p14:creationId xmlns:p14="http://schemas.microsoft.com/office/powerpoint/2010/main" val="113187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71" y="553452"/>
            <a:ext cx="10232441" cy="741948"/>
          </a:xfrm>
        </p:spPr>
        <p:txBody>
          <a:bodyPr>
            <a:normAutofit/>
          </a:bodyPr>
          <a:lstStyle/>
          <a:p>
            <a:pPr algn="ctr"/>
            <a:r>
              <a:rPr lang="en-US" b="0" dirty="0">
                <a:effectLst>
                  <a:outerShdw blurRad="38100" dist="38100" dir="2700000" algn="tl">
                    <a:srgbClr val="000000">
                      <a:alpha val="43137"/>
                    </a:srgbClr>
                  </a:outerShdw>
                </a:effectLst>
                <a:latin typeface="Century Gothic" panose="020B0502020202020204" pitchFamily="34" charset="0"/>
              </a:rPr>
              <a:t>Relevant Data in Numbers …</a:t>
            </a:r>
          </a:p>
        </p:txBody>
      </p:sp>
      <p:graphicFrame>
        <p:nvGraphicFramePr>
          <p:cNvPr id="8" name="Content Placeholder 7" descr="Sample table with 3 columns, 4 rows" title="Table"/>
          <p:cNvGraphicFramePr>
            <a:graphicFrameLocks noGrp="1"/>
          </p:cNvGraphicFramePr>
          <p:nvPr>
            <p:ph sz="half" idx="2"/>
            <p:extLst>
              <p:ext uri="{D42A27DB-BD31-4B8C-83A1-F6EECF244321}">
                <p14:modId xmlns:p14="http://schemas.microsoft.com/office/powerpoint/2010/main" val="2596831316"/>
              </p:ext>
            </p:extLst>
          </p:nvPr>
        </p:nvGraphicFramePr>
        <p:xfrm>
          <a:off x="814970" y="1681466"/>
          <a:ext cx="5584242" cy="4185934"/>
        </p:xfrm>
        <a:graphic>
          <a:graphicData uri="http://schemas.openxmlformats.org/drawingml/2006/table">
            <a:tbl>
              <a:tblPr firstRow="1" bandRow="1">
                <a:tableStyleId>{5C22544A-7EE6-4342-B048-85BDC9FD1C3A}</a:tableStyleId>
              </a:tblPr>
              <a:tblGrid>
                <a:gridCol w="444124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89336">
                <a:tc gridSpan="2">
                  <a:txBody>
                    <a:bodyPr/>
                    <a:lstStyle/>
                    <a:p>
                      <a:pPr algn="ctr"/>
                      <a:r>
                        <a:rPr lang="en-US" sz="2400" b="0" dirty="0">
                          <a:latin typeface="Century Gothic" panose="020B0502020202020204" pitchFamily="34" charset="0"/>
                        </a:rPr>
                        <a:t>DMV Henderson </a:t>
                      </a:r>
                      <a:r>
                        <a:rPr lang="en-US" sz="2400" b="0" baseline="0" dirty="0">
                          <a:latin typeface="Century Gothic" panose="020B0502020202020204" pitchFamily="34" charset="0"/>
                        </a:rPr>
                        <a:t>Location</a:t>
                      </a:r>
                      <a:endParaRPr lang="en-US" sz="2400" b="0" dirty="0">
                        <a:latin typeface="Century Gothic" panose="020B0502020202020204" pitchFamily="34" charset="0"/>
                      </a:endParaRPr>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746763">
                <a:tc>
                  <a:txBody>
                    <a:bodyPr/>
                    <a:lstStyle/>
                    <a:p>
                      <a:r>
                        <a:rPr lang="en-US" dirty="0">
                          <a:latin typeface="Century Gothic" panose="020B0502020202020204" pitchFamily="34" charset="0"/>
                        </a:rPr>
                        <a:t>Avg.</a:t>
                      </a:r>
                      <a:r>
                        <a:rPr lang="en-US" baseline="0" dirty="0">
                          <a:latin typeface="Century Gothic" panose="020B0502020202020204" pitchFamily="34" charset="0"/>
                        </a:rPr>
                        <a:t> Customer Wait Time (in minutes)</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54</a:t>
                      </a:r>
                    </a:p>
                  </a:txBody>
                  <a:tcPr anchor="ctr"/>
                </a:tc>
                <a:extLst>
                  <a:ext uri="{0D108BD9-81ED-4DB2-BD59-A6C34878D82A}">
                    <a16:rowId xmlns:a16="http://schemas.microsoft.com/office/drawing/2014/main" val="10001"/>
                  </a:ext>
                </a:extLst>
              </a:tr>
              <a:tr h="701037">
                <a:tc>
                  <a:txBody>
                    <a:bodyPr/>
                    <a:lstStyle/>
                    <a:p>
                      <a:r>
                        <a:rPr lang="en-US" dirty="0">
                          <a:latin typeface="Century Gothic" panose="020B0502020202020204" pitchFamily="34" charset="0"/>
                        </a:rPr>
                        <a:t>Customer Service Windows Available</a:t>
                      </a:r>
                    </a:p>
                  </a:txBody>
                  <a:tcPr anchor="ctr"/>
                </a:tc>
                <a:tc>
                  <a:txBody>
                    <a:bodyPr/>
                    <a:lstStyle/>
                    <a:p>
                      <a:pPr algn="ctr"/>
                      <a:r>
                        <a:rPr lang="en-US" dirty="0">
                          <a:latin typeface="Century Gothic" panose="020B0502020202020204" pitchFamily="34" charset="0"/>
                        </a:rPr>
                        <a:t>38</a:t>
                      </a:r>
                    </a:p>
                  </a:txBody>
                  <a:tcPr anchor="ctr"/>
                </a:tc>
                <a:extLst>
                  <a:ext uri="{0D108BD9-81ED-4DB2-BD59-A6C34878D82A}">
                    <a16:rowId xmlns:a16="http://schemas.microsoft.com/office/drawing/2014/main" val="10002"/>
                  </a:ext>
                </a:extLst>
              </a:tr>
              <a:tr h="557451">
                <a:tc>
                  <a:txBody>
                    <a:bodyPr/>
                    <a:lstStyle/>
                    <a:p>
                      <a:r>
                        <a:rPr lang="en-US" dirty="0">
                          <a:latin typeface="Century Gothic" panose="020B0502020202020204" pitchFamily="34" charset="0"/>
                        </a:rPr>
                        <a:t>Employees on</a:t>
                      </a:r>
                      <a:r>
                        <a:rPr lang="en-US" baseline="0" dirty="0">
                          <a:latin typeface="Century Gothic" panose="020B0502020202020204" pitchFamily="34" charset="0"/>
                        </a:rPr>
                        <a:t> Location</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122</a:t>
                      </a:r>
                    </a:p>
                  </a:txBody>
                  <a:tcPr anchor="ctr"/>
                </a:tc>
                <a:extLst>
                  <a:ext uri="{0D108BD9-81ED-4DB2-BD59-A6C34878D82A}">
                    <a16:rowId xmlns:a16="http://schemas.microsoft.com/office/drawing/2014/main" val="10003"/>
                  </a:ext>
                </a:extLst>
              </a:tr>
              <a:tr h="814149">
                <a:tc>
                  <a:txBody>
                    <a:bodyPr/>
                    <a:lstStyle/>
                    <a:p>
                      <a:r>
                        <a:rPr lang="en-US" dirty="0">
                          <a:latin typeface="Century Gothic" panose="020B0502020202020204" pitchFamily="34" charset="0"/>
                        </a:rPr>
                        <a:t>Average</a:t>
                      </a:r>
                      <a:r>
                        <a:rPr lang="en-US" baseline="0" dirty="0">
                          <a:latin typeface="Century Gothic" panose="020B0502020202020204" pitchFamily="34" charset="0"/>
                        </a:rPr>
                        <a:t> Customers Served per Day</a:t>
                      </a:r>
                      <a:endParaRPr lang="en-US" dirty="0">
                        <a:latin typeface="Century Gothic" panose="020B0502020202020204" pitchFamily="34" charset="0"/>
                      </a:endParaRPr>
                    </a:p>
                  </a:txBody>
                  <a:tcPr anchor="ctr"/>
                </a:tc>
                <a:tc>
                  <a:txBody>
                    <a:bodyPr/>
                    <a:lstStyle/>
                    <a:p>
                      <a:pPr algn="ctr"/>
                      <a:r>
                        <a:rPr lang="en-US" dirty="0">
                          <a:latin typeface="Century Gothic" panose="020B0502020202020204" pitchFamily="34" charset="0"/>
                        </a:rPr>
                        <a:t>1,300</a:t>
                      </a:r>
                    </a:p>
                  </a:txBody>
                  <a:tcPr anchor="ctr"/>
                </a:tc>
                <a:extLst>
                  <a:ext uri="{0D108BD9-81ED-4DB2-BD59-A6C34878D82A}">
                    <a16:rowId xmlns:a16="http://schemas.microsoft.com/office/drawing/2014/main" val="10004"/>
                  </a:ext>
                </a:extLst>
              </a:tr>
              <a:tr h="777198">
                <a:tc>
                  <a:txBody>
                    <a:bodyPr/>
                    <a:lstStyle/>
                    <a:p>
                      <a:r>
                        <a:rPr lang="en-US" dirty="0">
                          <a:latin typeface="Century Gothic" panose="020B0502020202020204" pitchFamily="34" charset="0"/>
                        </a:rPr>
                        <a:t>Total Parking Spaces Available </a:t>
                      </a:r>
                    </a:p>
                  </a:txBody>
                  <a:tcPr anchor="ctr"/>
                </a:tc>
                <a:tc>
                  <a:txBody>
                    <a:bodyPr/>
                    <a:lstStyle/>
                    <a:p>
                      <a:pPr algn="ctr"/>
                      <a:r>
                        <a:rPr lang="en-US" dirty="0">
                          <a:latin typeface="Century Gothic" panose="020B0502020202020204" pitchFamily="34" charset="0"/>
                        </a:rPr>
                        <a:t>259</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714241"/>
            <a:ext cx="8305800" cy="685800"/>
          </a:xfrm>
        </p:spPr>
        <p:txBody>
          <a:bodyPr>
            <a:normAutofit/>
          </a:bodyPr>
          <a:lstStyle/>
          <a:p>
            <a:pPr algn="ctr"/>
            <a:r>
              <a:rPr lang="en-US" b="0" dirty="0">
                <a:effectLst>
                  <a:outerShdw blurRad="38100" dist="38100" dir="2700000" algn="tl">
                    <a:srgbClr val="000000">
                      <a:alpha val="43137"/>
                    </a:srgbClr>
                  </a:outerShdw>
                </a:effectLst>
                <a:latin typeface="Century Gothic" panose="020B0502020202020204" pitchFamily="34" charset="0"/>
              </a:rPr>
              <a:t>Population of Clark County </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533596677"/>
              </p:ext>
            </p:extLst>
          </p:nvPr>
        </p:nvGraphicFramePr>
        <p:xfrm>
          <a:off x="1408111" y="1676400"/>
          <a:ext cx="8686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BFF1CC161604B89408DD795A8DBF1" ma:contentTypeVersion="0" ma:contentTypeDescription="Create a new document." ma:contentTypeScope="" ma:versionID="bdf1b8e6e2ca56698294673bffb587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1F5A11-AFF0-49C3-B901-8BC25B1E7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B2BD04A-2597-4F3E-9C77-5387B294A5CF}">
  <ds:schemaRefs>
    <ds:schemaRef ds:uri="http://schemas.microsoft.com/sharepoint/v3/contenttype/forms"/>
  </ds:schemaRefs>
</ds:datastoreItem>
</file>

<file path=customXml/itemProps3.xml><?xml version="1.0" encoding="utf-8"?>
<ds:datastoreItem xmlns:ds="http://schemas.openxmlformats.org/officeDocument/2006/customXml" ds:itemID="{DA243A65-C1FD-4FE2-8CE3-F725A3BC7AB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549</Words>
  <Application>Microsoft Office PowerPoint</Application>
  <PresentationFormat>Custom</PresentationFormat>
  <Paragraphs>96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Franklin Gothic Medium</vt:lpstr>
      <vt:lpstr>Business Contrast 16x9</vt:lpstr>
      <vt:lpstr>Southern Nevada DMV Service Center</vt:lpstr>
      <vt:lpstr>Why a new full service DMV facility</vt:lpstr>
      <vt:lpstr>PowerPoint Presentation</vt:lpstr>
      <vt:lpstr>Relevant Data in Numbers …</vt:lpstr>
      <vt:lpstr>Why a new full service DMV facility</vt:lpstr>
      <vt:lpstr>PowerPoint Presentation</vt:lpstr>
      <vt:lpstr>PowerPoint Presentation</vt:lpstr>
      <vt:lpstr>Relevant Data in Numbers …</vt:lpstr>
      <vt:lpstr>Population of Clark County </vt:lpstr>
      <vt:lpstr>It’s Time…</vt:lpstr>
      <vt:lpstr>Southern Nevada Services Center</vt:lpstr>
      <vt:lpstr>PowerPoint Presentation</vt:lpstr>
      <vt:lpstr>Location &amp; Background</vt:lpstr>
      <vt:lpstr>Parking &amp; Access</vt:lpstr>
      <vt:lpstr>Increasing Capacity &amp; Impact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2016-08-22T22:38:08Z</dcterms:created>
  <dcterms:modified xsi:type="dcterms:W3CDTF">2020-08-21T20:48:20Z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y fmtid="{D5CDD505-2E9C-101B-9397-08002B2CF9AE}" pid="3" name="ContentTypeId">
    <vt:lpwstr>0x01010034CBFF1CC161604B89408DD795A8DBF1</vt:lpwstr>
  </property>
</Properties>
</file>